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theme/theme3.xml" ContentType="application/vnd.openxmlformats-officedocument.theme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2"/>
  </p:sldMasterIdLst>
  <p:notesMasterIdLst>
    <p:notesMasterId r:id="rId18"/>
  </p:notesMasterIdLst>
  <p:handoutMasterIdLst>
    <p:handoutMasterId r:id="rId19"/>
  </p:handoutMasterIdLst>
  <p:sldIdLst>
    <p:sldId id="273" r:id="rId3"/>
    <p:sldId id="257" r:id="rId4"/>
    <p:sldId id="274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5" r:id="rId14"/>
    <p:sldId id="269" r:id="rId15"/>
    <p:sldId id="276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DFCDC4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91" autoAdjust="0"/>
    <p:restoredTop sz="94660"/>
  </p:normalViewPr>
  <p:slideViewPr>
    <p:cSldViewPr>
      <p:cViewPr varScale="1">
        <p:scale>
          <a:sx n="64" d="100"/>
          <a:sy n="64" d="100"/>
        </p:scale>
        <p:origin x="66" y="4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4161C-B64E-4BA5-AFF5-EBA8E92A6D05}" type="doc">
      <dgm:prSet loTypeId="urn:microsoft.com/office/officeart/2005/8/layout/list1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F4C44089-3F8D-47B7-ADD6-1088570E8F0A}">
      <dgm:prSet phldrT="[Metin]" custT="1"/>
      <dgm:spPr/>
      <dgm:t>
        <a:bodyPr/>
        <a:lstStyle/>
        <a:p>
          <a:pPr algn="ctr"/>
          <a:r>
            <a:rPr lang="tr-TR" sz="3200" b="1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entury Schoolbook" panose="02040604050505020304" pitchFamily="18" charset="0"/>
            </a:rPr>
            <a:t>Kanunun Yürürlüğe Giriş Tarihinden Sonra Ölen Kişiler</a:t>
          </a:r>
          <a:endParaRPr lang="tr-TR" sz="3200" b="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Century Schoolbook" panose="02040604050505020304" pitchFamily="18" charset="0"/>
          </a:endParaRPr>
        </a:p>
      </dgm:t>
    </dgm:pt>
    <dgm:pt modelId="{8DC9816C-EFFE-45EC-B85F-8EC45CC6169C}" type="parTrans" cxnId="{8C72B9C0-9368-4BB2-BD5D-8126D12DE546}">
      <dgm:prSet/>
      <dgm:spPr/>
      <dgm:t>
        <a:bodyPr/>
        <a:lstStyle/>
        <a:p>
          <a:pPr algn="ctr"/>
          <a:endParaRPr lang="tr-TR" sz="3200">
            <a:solidFill>
              <a:srgbClr val="002060"/>
            </a:solidFill>
            <a:latin typeface="Century Schoolbook" panose="02040604050505020304" pitchFamily="18" charset="0"/>
          </a:endParaRPr>
        </a:p>
      </dgm:t>
    </dgm:pt>
    <dgm:pt modelId="{C971E15F-BD7E-469D-A6E2-DBC3DE454D50}" type="sibTrans" cxnId="{8C72B9C0-9368-4BB2-BD5D-8126D12DE546}">
      <dgm:prSet/>
      <dgm:spPr/>
      <dgm:t>
        <a:bodyPr/>
        <a:lstStyle/>
        <a:p>
          <a:pPr algn="ctr"/>
          <a:endParaRPr lang="tr-TR" sz="3200">
            <a:solidFill>
              <a:srgbClr val="002060"/>
            </a:solidFill>
            <a:latin typeface="Century Schoolbook" panose="02040604050505020304" pitchFamily="18" charset="0"/>
          </a:endParaRPr>
        </a:p>
      </dgm:t>
    </dgm:pt>
    <dgm:pt modelId="{6164342B-CEF3-4626-83A6-C90F0BEC517C}">
      <dgm:prSet phldrT="[Metin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Century Schoolbook" panose="02040604050505020304" pitchFamily="18" charset="0"/>
            </a:rPr>
            <a:t>Ölen Kişinin Mirasçıları İle Adres Bilgileri</a:t>
          </a:r>
          <a:endParaRPr lang="tr-TR" sz="3200" b="0" cap="none" spc="0" dirty="0" smtClean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Century Schoolbook" panose="02040604050505020304" pitchFamily="18" charset="0"/>
          </a:endParaRPr>
        </a:p>
      </dgm:t>
    </dgm:pt>
    <dgm:pt modelId="{34054C02-87F0-40C5-9C0C-91905F7A58F6}" type="parTrans" cxnId="{6655F8C6-7D8D-4824-A52C-D7496E6ACC12}">
      <dgm:prSet/>
      <dgm:spPr/>
      <dgm:t>
        <a:bodyPr/>
        <a:lstStyle/>
        <a:p>
          <a:pPr algn="ctr"/>
          <a:endParaRPr lang="tr-TR" sz="3200">
            <a:solidFill>
              <a:srgbClr val="002060"/>
            </a:solidFill>
            <a:latin typeface="Century Schoolbook" panose="02040604050505020304" pitchFamily="18" charset="0"/>
          </a:endParaRPr>
        </a:p>
      </dgm:t>
    </dgm:pt>
    <dgm:pt modelId="{59DFDB18-174A-494D-A285-BD89D3A9CE77}" type="sibTrans" cxnId="{6655F8C6-7D8D-4824-A52C-D7496E6ACC12}">
      <dgm:prSet/>
      <dgm:spPr/>
      <dgm:t>
        <a:bodyPr/>
        <a:lstStyle/>
        <a:p>
          <a:pPr algn="ctr"/>
          <a:endParaRPr lang="tr-TR" sz="3200">
            <a:solidFill>
              <a:srgbClr val="002060"/>
            </a:solidFill>
            <a:latin typeface="Century Schoolbook" panose="02040604050505020304" pitchFamily="18" charset="0"/>
          </a:endParaRPr>
        </a:p>
      </dgm:t>
    </dgm:pt>
    <dgm:pt modelId="{FD365EE0-5F66-4D39-8614-D494C924CA3E}">
      <dgm:prSet phldrT="[Metin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entury Schoolbook" panose="02040604050505020304" pitchFamily="18" charset="0"/>
            </a:rPr>
            <a:t>Murisin Adına Kayıtlı Tarım Arazilerine İlişkin Bilgiler</a:t>
          </a:r>
          <a:endParaRPr lang="tr-TR" sz="3200" b="0" dirty="0" smtClean="0"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  <a:latin typeface="Century Schoolbook" panose="02040604050505020304" pitchFamily="18" charset="0"/>
          </a:endParaRPr>
        </a:p>
      </dgm:t>
    </dgm:pt>
    <dgm:pt modelId="{3317453E-5DB8-475C-A461-A63C647F9654}" type="parTrans" cxnId="{A148CD81-C7C6-4005-9080-3471479AD5B1}">
      <dgm:prSet/>
      <dgm:spPr/>
      <dgm:t>
        <a:bodyPr/>
        <a:lstStyle/>
        <a:p>
          <a:pPr algn="ctr"/>
          <a:endParaRPr lang="tr-TR" sz="3200">
            <a:solidFill>
              <a:srgbClr val="002060"/>
            </a:solidFill>
            <a:latin typeface="Century Schoolbook" panose="02040604050505020304" pitchFamily="18" charset="0"/>
          </a:endParaRPr>
        </a:p>
      </dgm:t>
    </dgm:pt>
    <dgm:pt modelId="{533BCF9F-EA76-48F0-8EB8-6EBF217B7EA5}" type="sibTrans" cxnId="{A148CD81-C7C6-4005-9080-3471479AD5B1}">
      <dgm:prSet/>
      <dgm:spPr/>
      <dgm:t>
        <a:bodyPr/>
        <a:lstStyle/>
        <a:p>
          <a:pPr algn="ctr"/>
          <a:endParaRPr lang="tr-TR" sz="3200">
            <a:solidFill>
              <a:srgbClr val="002060"/>
            </a:solidFill>
            <a:latin typeface="Century Schoolbook" panose="02040604050505020304" pitchFamily="18" charset="0"/>
          </a:endParaRPr>
        </a:p>
      </dgm:t>
    </dgm:pt>
    <dgm:pt modelId="{3797EEC0-7F29-45F1-A95F-8DE8FFC28238}" type="pres">
      <dgm:prSet presAssocID="{4344161C-B64E-4BA5-AFF5-EBA8E92A6D0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86634A7-CA43-4684-8952-CE6CC5934CFC}" type="pres">
      <dgm:prSet presAssocID="{F4C44089-3F8D-47B7-ADD6-1088570E8F0A}" presName="parentLin" presStyleCnt="0"/>
      <dgm:spPr/>
      <dgm:t>
        <a:bodyPr/>
        <a:lstStyle/>
        <a:p>
          <a:endParaRPr lang="tr-TR"/>
        </a:p>
      </dgm:t>
    </dgm:pt>
    <dgm:pt modelId="{A2AAD454-C3DE-45C9-B3AB-9EC3E4762BD2}" type="pres">
      <dgm:prSet presAssocID="{F4C44089-3F8D-47B7-ADD6-1088570E8F0A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F0FC18EA-59EF-423C-9C5D-A2AC7C3B10E2}" type="pres">
      <dgm:prSet presAssocID="{F4C44089-3F8D-47B7-ADD6-1088570E8F0A}" presName="parentText" presStyleLbl="node1" presStyleIdx="0" presStyleCnt="3" custScaleX="159526" custScaleY="194788" custLinFactNeighborX="-10635" custLinFactNeighborY="6033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46DA4C-EF24-4A53-8520-1F5CC61550F0}" type="pres">
      <dgm:prSet presAssocID="{F4C44089-3F8D-47B7-ADD6-1088570E8F0A}" presName="negativeSpace" presStyleCnt="0"/>
      <dgm:spPr/>
      <dgm:t>
        <a:bodyPr/>
        <a:lstStyle/>
        <a:p>
          <a:endParaRPr lang="tr-TR"/>
        </a:p>
      </dgm:t>
    </dgm:pt>
    <dgm:pt modelId="{1BE4F34F-9A7C-4CF9-A3B9-96646331B88E}" type="pres">
      <dgm:prSet presAssocID="{F4C44089-3F8D-47B7-ADD6-1088570E8F0A}" presName="childText" presStyleLbl="conFgAcc1" presStyleIdx="0" presStyleCnt="3" custLinFactNeighborX="826" custLinFactNeighborY="-9817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E25BAD-A637-4936-A31E-49C66FD6A128}" type="pres">
      <dgm:prSet presAssocID="{C971E15F-BD7E-469D-A6E2-DBC3DE454D50}" presName="spaceBetweenRectangles" presStyleCnt="0"/>
      <dgm:spPr/>
      <dgm:t>
        <a:bodyPr/>
        <a:lstStyle/>
        <a:p>
          <a:endParaRPr lang="tr-TR"/>
        </a:p>
      </dgm:t>
    </dgm:pt>
    <dgm:pt modelId="{29A714F2-CC94-4979-A8D4-C83C6F4B6438}" type="pres">
      <dgm:prSet presAssocID="{6164342B-CEF3-4626-83A6-C90F0BEC517C}" presName="parentLin" presStyleCnt="0"/>
      <dgm:spPr/>
      <dgm:t>
        <a:bodyPr/>
        <a:lstStyle/>
        <a:p>
          <a:endParaRPr lang="tr-TR"/>
        </a:p>
      </dgm:t>
    </dgm:pt>
    <dgm:pt modelId="{8807CCA0-9575-402A-B38D-4FEAF2A82D03}" type="pres">
      <dgm:prSet presAssocID="{6164342B-CEF3-4626-83A6-C90F0BEC517C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66BED859-654C-441D-AAA7-A25BD7EF2157}" type="pres">
      <dgm:prSet presAssocID="{6164342B-CEF3-4626-83A6-C90F0BEC517C}" presName="parentText" presStyleLbl="node1" presStyleIdx="1" presStyleCnt="3" custScaleX="151649" custScaleY="175888" custLinFactNeighborX="-8113" custLinFactNeighborY="4100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E3D27B-CBFB-46BC-9C1A-50AE5330C1BA}" type="pres">
      <dgm:prSet presAssocID="{6164342B-CEF3-4626-83A6-C90F0BEC517C}" presName="negativeSpace" presStyleCnt="0"/>
      <dgm:spPr/>
      <dgm:t>
        <a:bodyPr/>
        <a:lstStyle/>
        <a:p>
          <a:endParaRPr lang="tr-TR"/>
        </a:p>
      </dgm:t>
    </dgm:pt>
    <dgm:pt modelId="{AA1EF364-F87D-4B28-A570-E3AE506ADC84}" type="pres">
      <dgm:prSet presAssocID="{6164342B-CEF3-4626-83A6-C90F0BEC517C}" presName="childText" presStyleLbl="conFgAcc1" presStyleIdx="1" presStyleCnt="3" custLinFactY="-14510" custLinFactNeighborY="-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109BD4-E588-40E7-A481-084672F3B130}" type="pres">
      <dgm:prSet presAssocID="{59DFDB18-174A-494D-A285-BD89D3A9CE77}" presName="spaceBetweenRectangles" presStyleCnt="0"/>
      <dgm:spPr/>
      <dgm:t>
        <a:bodyPr/>
        <a:lstStyle/>
        <a:p>
          <a:endParaRPr lang="tr-TR"/>
        </a:p>
      </dgm:t>
    </dgm:pt>
    <dgm:pt modelId="{70244CDC-4DC2-4E78-9E84-574F79A0A5EA}" type="pres">
      <dgm:prSet presAssocID="{FD365EE0-5F66-4D39-8614-D494C924CA3E}" presName="parentLin" presStyleCnt="0"/>
      <dgm:spPr/>
      <dgm:t>
        <a:bodyPr/>
        <a:lstStyle/>
        <a:p>
          <a:endParaRPr lang="tr-TR"/>
        </a:p>
      </dgm:t>
    </dgm:pt>
    <dgm:pt modelId="{5607F263-CA2E-4725-8B1E-6806BCE9C00D}" type="pres">
      <dgm:prSet presAssocID="{FD365EE0-5F66-4D39-8614-D494C924CA3E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AC0D4467-2B35-4DCC-85FC-1F2DF93555A0}" type="pres">
      <dgm:prSet presAssocID="{FD365EE0-5F66-4D39-8614-D494C924CA3E}" presName="parentText" presStyleLbl="node1" presStyleIdx="2" presStyleCnt="3" custScaleX="149638" custScaleY="199713" custLinFactNeighborX="-12120" custLinFactNeighborY="1924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ECE8B27-B39B-44E0-9FC3-37E28B074F0C}" type="pres">
      <dgm:prSet presAssocID="{FD365EE0-5F66-4D39-8614-D494C924CA3E}" presName="negativeSpace" presStyleCnt="0"/>
      <dgm:spPr/>
      <dgm:t>
        <a:bodyPr/>
        <a:lstStyle/>
        <a:p>
          <a:endParaRPr lang="tr-TR"/>
        </a:p>
      </dgm:t>
    </dgm:pt>
    <dgm:pt modelId="{318F1F1E-E487-42E5-847B-D8BF902F2315}" type="pres">
      <dgm:prSet presAssocID="{FD365EE0-5F66-4D39-8614-D494C924CA3E}" presName="childText" presStyleLbl="conFgAcc1" presStyleIdx="2" presStyleCnt="3" custLinFactY="-49690" custLinFactNeighborX="826" custLinFactNeighborY="-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1D200E4-329C-4F51-A71D-3E3924C92C03}" type="presOf" srcId="{FD365EE0-5F66-4D39-8614-D494C924CA3E}" destId="{5607F263-CA2E-4725-8B1E-6806BCE9C00D}" srcOrd="0" destOrd="0" presId="urn:microsoft.com/office/officeart/2005/8/layout/list1"/>
    <dgm:cxn modelId="{7D44C146-D2D0-4AC9-B4C1-5AC997EA7BCE}" type="presOf" srcId="{6164342B-CEF3-4626-83A6-C90F0BEC517C}" destId="{66BED859-654C-441D-AAA7-A25BD7EF2157}" srcOrd="1" destOrd="0" presId="urn:microsoft.com/office/officeart/2005/8/layout/list1"/>
    <dgm:cxn modelId="{A148CD81-C7C6-4005-9080-3471479AD5B1}" srcId="{4344161C-B64E-4BA5-AFF5-EBA8E92A6D05}" destId="{FD365EE0-5F66-4D39-8614-D494C924CA3E}" srcOrd="2" destOrd="0" parTransId="{3317453E-5DB8-475C-A461-A63C647F9654}" sibTransId="{533BCF9F-EA76-48F0-8EB8-6EBF217B7EA5}"/>
    <dgm:cxn modelId="{F336C061-16FC-4410-99BE-C95A0F57219F}" type="presOf" srcId="{FD365EE0-5F66-4D39-8614-D494C924CA3E}" destId="{AC0D4467-2B35-4DCC-85FC-1F2DF93555A0}" srcOrd="1" destOrd="0" presId="urn:microsoft.com/office/officeart/2005/8/layout/list1"/>
    <dgm:cxn modelId="{AED0FFDD-BA65-44A9-851C-238037719D2B}" type="presOf" srcId="{6164342B-CEF3-4626-83A6-C90F0BEC517C}" destId="{8807CCA0-9575-402A-B38D-4FEAF2A82D03}" srcOrd="0" destOrd="0" presId="urn:microsoft.com/office/officeart/2005/8/layout/list1"/>
    <dgm:cxn modelId="{D4D13643-A356-4AA4-AC94-D3EC9E6260C7}" type="presOf" srcId="{4344161C-B64E-4BA5-AFF5-EBA8E92A6D05}" destId="{3797EEC0-7F29-45F1-A95F-8DE8FFC28238}" srcOrd="0" destOrd="0" presId="urn:microsoft.com/office/officeart/2005/8/layout/list1"/>
    <dgm:cxn modelId="{6655F8C6-7D8D-4824-A52C-D7496E6ACC12}" srcId="{4344161C-B64E-4BA5-AFF5-EBA8E92A6D05}" destId="{6164342B-CEF3-4626-83A6-C90F0BEC517C}" srcOrd="1" destOrd="0" parTransId="{34054C02-87F0-40C5-9C0C-91905F7A58F6}" sibTransId="{59DFDB18-174A-494D-A285-BD89D3A9CE77}"/>
    <dgm:cxn modelId="{14A82FD5-C2CE-48B9-A798-82A62B31AC78}" type="presOf" srcId="{F4C44089-3F8D-47B7-ADD6-1088570E8F0A}" destId="{F0FC18EA-59EF-423C-9C5D-A2AC7C3B10E2}" srcOrd="1" destOrd="0" presId="urn:microsoft.com/office/officeart/2005/8/layout/list1"/>
    <dgm:cxn modelId="{8C72B9C0-9368-4BB2-BD5D-8126D12DE546}" srcId="{4344161C-B64E-4BA5-AFF5-EBA8E92A6D05}" destId="{F4C44089-3F8D-47B7-ADD6-1088570E8F0A}" srcOrd="0" destOrd="0" parTransId="{8DC9816C-EFFE-45EC-B85F-8EC45CC6169C}" sibTransId="{C971E15F-BD7E-469D-A6E2-DBC3DE454D50}"/>
    <dgm:cxn modelId="{2062DA0E-8D7A-4192-BFA8-91CA105DB987}" type="presOf" srcId="{F4C44089-3F8D-47B7-ADD6-1088570E8F0A}" destId="{A2AAD454-C3DE-45C9-B3AB-9EC3E4762BD2}" srcOrd="0" destOrd="0" presId="urn:microsoft.com/office/officeart/2005/8/layout/list1"/>
    <dgm:cxn modelId="{B2BF525C-D777-44A2-BBCB-CDA29B094498}" type="presParOf" srcId="{3797EEC0-7F29-45F1-A95F-8DE8FFC28238}" destId="{086634A7-CA43-4684-8952-CE6CC5934CFC}" srcOrd="0" destOrd="0" presId="urn:microsoft.com/office/officeart/2005/8/layout/list1"/>
    <dgm:cxn modelId="{C3B36FFB-7F20-4ACC-BAD6-E2531BA1F9E8}" type="presParOf" srcId="{086634A7-CA43-4684-8952-CE6CC5934CFC}" destId="{A2AAD454-C3DE-45C9-B3AB-9EC3E4762BD2}" srcOrd="0" destOrd="0" presId="urn:microsoft.com/office/officeart/2005/8/layout/list1"/>
    <dgm:cxn modelId="{8937AB30-AA52-42CC-84AA-1F18308EF26D}" type="presParOf" srcId="{086634A7-CA43-4684-8952-CE6CC5934CFC}" destId="{F0FC18EA-59EF-423C-9C5D-A2AC7C3B10E2}" srcOrd="1" destOrd="0" presId="urn:microsoft.com/office/officeart/2005/8/layout/list1"/>
    <dgm:cxn modelId="{088FEB49-ABCD-49A3-B455-E57691B60628}" type="presParOf" srcId="{3797EEC0-7F29-45F1-A95F-8DE8FFC28238}" destId="{1846DA4C-EF24-4A53-8520-1F5CC61550F0}" srcOrd="1" destOrd="0" presId="urn:microsoft.com/office/officeart/2005/8/layout/list1"/>
    <dgm:cxn modelId="{2BEB3891-8344-41AB-B740-6B11B4ADB9A5}" type="presParOf" srcId="{3797EEC0-7F29-45F1-A95F-8DE8FFC28238}" destId="{1BE4F34F-9A7C-4CF9-A3B9-96646331B88E}" srcOrd="2" destOrd="0" presId="urn:microsoft.com/office/officeart/2005/8/layout/list1"/>
    <dgm:cxn modelId="{6ED0322D-3E0B-4DC8-A96F-21A1D581A9F0}" type="presParOf" srcId="{3797EEC0-7F29-45F1-A95F-8DE8FFC28238}" destId="{14E25BAD-A637-4936-A31E-49C66FD6A128}" srcOrd="3" destOrd="0" presId="urn:microsoft.com/office/officeart/2005/8/layout/list1"/>
    <dgm:cxn modelId="{6F758971-1F1B-4DC7-91AD-8348CA25F165}" type="presParOf" srcId="{3797EEC0-7F29-45F1-A95F-8DE8FFC28238}" destId="{29A714F2-CC94-4979-A8D4-C83C6F4B6438}" srcOrd="4" destOrd="0" presId="urn:microsoft.com/office/officeart/2005/8/layout/list1"/>
    <dgm:cxn modelId="{DFCEE9F4-CCC4-4C29-9F8C-376D420590D6}" type="presParOf" srcId="{29A714F2-CC94-4979-A8D4-C83C6F4B6438}" destId="{8807CCA0-9575-402A-B38D-4FEAF2A82D03}" srcOrd="0" destOrd="0" presId="urn:microsoft.com/office/officeart/2005/8/layout/list1"/>
    <dgm:cxn modelId="{55851086-D1EA-4B5F-806B-7F98067270E8}" type="presParOf" srcId="{29A714F2-CC94-4979-A8D4-C83C6F4B6438}" destId="{66BED859-654C-441D-AAA7-A25BD7EF2157}" srcOrd="1" destOrd="0" presId="urn:microsoft.com/office/officeart/2005/8/layout/list1"/>
    <dgm:cxn modelId="{D9B69AAA-CCB9-4456-BDD9-F33BF0D4ED3C}" type="presParOf" srcId="{3797EEC0-7F29-45F1-A95F-8DE8FFC28238}" destId="{D8E3D27B-CBFB-46BC-9C1A-50AE5330C1BA}" srcOrd="5" destOrd="0" presId="urn:microsoft.com/office/officeart/2005/8/layout/list1"/>
    <dgm:cxn modelId="{8532392A-22AD-46E8-B239-174C96B9E01A}" type="presParOf" srcId="{3797EEC0-7F29-45F1-A95F-8DE8FFC28238}" destId="{AA1EF364-F87D-4B28-A570-E3AE506ADC84}" srcOrd="6" destOrd="0" presId="urn:microsoft.com/office/officeart/2005/8/layout/list1"/>
    <dgm:cxn modelId="{339F19DA-1698-4573-A38A-59524F462D31}" type="presParOf" srcId="{3797EEC0-7F29-45F1-A95F-8DE8FFC28238}" destId="{10109BD4-E588-40E7-A481-084672F3B130}" srcOrd="7" destOrd="0" presId="urn:microsoft.com/office/officeart/2005/8/layout/list1"/>
    <dgm:cxn modelId="{013A7C81-7553-4407-B87D-797DFF63C0AB}" type="presParOf" srcId="{3797EEC0-7F29-45F1-A95F-8DE8FFC28238}" destId="{70244CDC-4DC2-4E78-9E84-574F79A0A5EA}" srcOrd="8" destOrd="0" presId="urn:microsoft.com/office/officeart/2005/8/layout/list1"/>
    <dgm:cxn modelId="{32BE0B72-39B0-4F9A-841D-3FBBBD4D0ACA}" type="presParOf" srcId="{70244CDC-4DC2-4E78-9E84-574F79A0A5EA}" destId="{5607F263-CA2E-4725-8B1E-6806BCE9C00D}" srcOrd="0" destOrd="0" presId="urn:microsoft.com/office/officeart/2005/8/layout/list1"/>
    <dgm:cxn modelId="{2FFAA1DF-A22E-4722-AEB6-4E9B1A098D86}" type="presParOf" srcId="{70244CDC-4DC2-4E78-9E84-574F79A0A5EA}" destId="{AC0D4467-2B35-4DCC-85FC-1F2DF93555A0}" srcOrd="1" destOrd="0" presId="urn:microsoft.com/office/officeart/2005/8/layout/list1"/>
    <dgm:cxn modelId="{C4B88525-3E10-4D6E-9F03-FF251CA082A1}" type="presParOf" srcId="{3797EEC0-7F29-45F1-A95F-8DE8FFC28238}" destId="{2ECE8B27-B39B-44E0-9FC3-37E28B074F0C}" srcOrd="9" destOrd="0" presId="urn:microsoft.com/office/officeart/2005/8/layout/list1"/>
    <dgm:cxn modelId="{CFC96BDD-5076-4593-831D-29B1387A023F}" type="presParOf" srcId="{3797EEC0-7F29-45F1-A95F-8DE8FFC28238}" destId="{318F1F1E-E487-42E5-847B-D8BF902F231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E4F34F-9A7C-4CF9-A3B9-96646331B88E}">
      <dsp:nvSpPr>
        <dsp:cNvPr id="0" name=""/>
        <dsp:cNvSpPr/>
      </dsp:nvSpPr>
      <dsp:spPr>
        <a:xfrm>
          <a:off x="0" y="930523"/>
          <a:ext cx="1072919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0FC18EA-59EF-423C-9C5D-A2AC7C3B10E2}">
      <dsp:nvSpPr>
        <dsp:cNvPr id="0" name=""/>
        <dsp:cNvSpPr/>
      </dsp:nvSpPr>
      <dsp:spPr>
        <a:xfrm>
          <a:off x="410585" y="459434"/>
          <a:ext cx="10261153" cy="138003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3877" tIns="0" rIns="283877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entury Schoolbook" panose="02040604050505020304" pitchFamily="18" charset="0"/>
            </a:rPr>
            <a:t>Kanunun Yürürlüğe Giriş Tarihinden Sonra Ölen Kişiler</a:t>
          </a:r>
          <a:endParaRPr lang="tr-TR" sz="3200" b="0" kern="120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Century Schoolbook" panose="02040604050505020304" pitchFamily="18" charset="0"/>
          </a:endParaRPr>
        </a:p>
      </dsp:txBody>
      <dsp:txXfrm>
        <a:off x="477953" y="526802"/>
        <a:ext cx="10126417" cy="1245298"/>
      </dsp:txXfrm>
    </dsp:sp>
    <dsp:sp modelId="{AA1EF364-F87D-4B28-A570-E3AE506ADC84}">
      <dsp:nvSpPr>
        <dsp:cNvPr id="0" name=""/>
        <dsp:cNvSpPr/>
      </dsp:nvSpPr>
      <dsp:spPr>
        <a:xfrm>
          <a:off x="0" y="2466694"/>
          <a:ext cx="1072919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BED859-654C-441D-AAA7-A25BD7EF2157}">
      <dsp:nvSpPr>
        <dsp:cNvPr id="0" name=""/>
        <dsp:cNvSpPr/>
      </dsp:nvSpPr>
      <dsp:spPr>
        <a:xfrm>
          <a:off x="443354" y="2082650"/>
          <a:ext cx="10243875" cy="124613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3877" tIns="0" rIns="283877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Century Schoolbook" panose="02040604050505020304" pitchFamily="18" charset="0"/>
            </a:rPr>
            <a:t>Ölen Kişinin Mirasçıları İle Adres Bilgileri</a:t>
          </a:r>
          <a:endParaRPr lang="tr-TR" sz="3200" b="0" kern="1200" cap="none" spc="0" dirty="0" smtClean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Century Schoolbook" panose="02040604050505020304" pitchFamily="18" charset="0"/>
          </a:endParaRPr>
        </a:p>
      </dsp:txBody>
      <dsp:txXfrm>
        <a:off x="504185" y="2143481"/>
        <a:ext cx="10122213" cy="1124469"/>
      </dsp:txXfrm>
    </dsp:sp>
    <dsp:sp modelId="{318F1F1E-E487-42E5-847B-D8BF902F2315}">
      <dsp:nvSpPr>
        <dsp:cNvPr id="0" name=""/>
        <dsp:cNvSpPr/>
      </dsp:nvSpPr>
      <dsp:spPr>
        <a:xfrm>
          <a:off x="0" y="3824372"/>
          <a:ext cx="1072919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0D4467-2B35-4DCC-85FC-1F2DF93555A0}">
      <dsp:nvSpPr>
        <dsp:cNvPr id="0" name=""/>
        <dsp:cNvSpPr/>
      </dsp:nvSpPr>
      <dsp:spPr>
        <a:xfrm>
          <a:off x="429545" y="3554812"/>
          <a:ext cx="10239733" cy="141492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3877" tIns="0" rIns="283877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entury Schoolbook" panose="02040604050505020304" pitchFamily="18" charset="0"/>
            </a:rPr>
            <a:t>Murisin Adına Kayıtlı Tarım Arazilerine İlişkin Bilgiler</a:t>
          </a:r>
          <a:endParaRPr lang="tr-TR" sz="3200" b="0" kern="1200" dirty="0" smtClean="0"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  <a:latin typeface="Century Schoolbook" panose="02040604050505020304" pitchFamily="18" charset="0"/>
          </a:endParaRPr>
        </a:p>
      </dsp:txBody>
      <dsp:txXfrm>
        <a:off x="498616" y="3623883"/>
        <a:ext cx="10101591" cy="1276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C9F86-F380-425A-A04D-EACD1448E803}" type="datetime1">
              <a:rPr lang="en-US" smtClean="0"/>
              <a:t>12/7/2015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F412A-0B36-4324-B2FD-CD4BFB8E59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74384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99E19-653F-41A9-BFC6-0B8FDC0503D4}" type="datetime1">
              <a:rPr lang="en-US" smtClean="0"/>
              <a:t>12/7/2015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D89A6-01CC-4A56-BB45-BFA93E42B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210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C8FA-A94B-466B-868F-8735056E0A6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E713D81-6E72-4C2A-93BD-92FAFD9AAE51}" type="datetime1">
              <a:rPr lang="en-US" smtClean="0"/>
              <a:t>12/7/2015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87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694CB-61AC-4442-967C-648E555324A9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4AA4B23-6817-45F4-96C5-045007D20407}" type="datetime1">
              <a:rPr lang="en-US" smtClean="0"/>
              <a:t>12/7/2015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D89A6-01CC-4A56-BB45-BFA93E42B0EA}" type="slidenum">
              <a:rPr lang="en-US" smtClean="0"/>
              <a:t>9</a:t>
            </a:fld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F99E70E-9562-4C31-9130-F1E4B679ADF5}" type="datetime1">
              <a:rPr lang="en-US" smtClean="0"/>
              <a:t>12/7/2015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09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D89A6-01CC-4A56-BB45-BFA93E42B0EA}" type="slidenum">
              <a:rPr lang="en-US" smtClean="0"/>
              <a:t>10</a:t>
            </a:fld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6A07592-1EF8-4A8B-90E9-872A849DF7A1}" type="datetime1">
              <a:rPr lang="en-US" smtClean="0"/>
              <a:t>12/7/2015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00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D89A6-01CC-4A56-BB45-BFA93E42B0EA}" type="slidenum">
              <a:rPr lang="en-US" smtClean="0"/>
              <a:t>13</a:t>
            </a:fld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5474BEE-29E9-404A-A930-3C1A847F6059}" type="datetime1">
              <a:rPr lang="en-US" smtClean="0"/>
              <a:t>12/7/2015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72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D89A6-01CC-4A56-BB45-BFA93E42B0EA}" type="slidenum">
              <a:rPr lang="en-US" smtClean="0"/>
              <a:t>14</a:t>
            </a:fld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1CA7712-FC15-4314-8C00-51FAA8303ADB}" type="datetime1">
              <a:rPr lang="en-US" smtClean="0"/>
              <a:t>12/7/2015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72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73176"/>
            <a:ext cx="10363200" cy="1470025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pic>
        <p:nvPicPr>
          <p:cNvPr id="3" name="Picture 3" descr="white rectangle.png"/>
          <p:cNvPicPr>
            <a:picLocks noChangeAspect="1"/>
          </p:cNvPicPr>
          <p:nvPr userDrawn="1"/>
        </p:nvPicPr>
        <p:blipFill>
          <a:blip r:embed="rId2"/>
          <a:srcRect b="10452"/>
          <a:stretch>
            <a:fillRect/>
          </a:stretch>
        </p:blipFill>
        <p:spPr bwMode="auto">
          <a:xfrm>
            <a:off x="0" y="1300164"/>
            <a:ext cx="12192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590801"/>
            <a:ext cx="10363200" cy="1362075"/>
          </a:xfrm>
        </p:spPr>
        <p:txBody>
          <a:bodyPr anchor="t">
            <a:noAutofit/>
          </a:bodyPr>
          <a:lstStyle>
            <a:lvl1pPr algn="l">
              <a:defRPr sz="4400" b="1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267201"/>
            <a:ext cx="10363200" cy="814387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48000">
              <a:schemeClr val="accent2">
                <a:lumMod val="75000"/>
              </a:schemeClr>
            </a:gs>
            <a:gs pos="100000">
              <a:schemeClr val="bg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hf hdr="0"/>
  <p:txStyles>
    <p:titleStyle>
      <a:lvl1pPr algn="ctr" defTabSz="914400" rtl="0" eaLnBrk="1" latinLnBrk="0" hangingPunct="1">
        <a:spcBef>
          <a:spcPct val="0"/>
        </a:spcBef>
        <a:buNone/>
        <a:defRPr lang="en-US" sz="4800" kern="1200" spc="-15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bs.tarsey.gov.t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339885" y="2996952"/>
            <a:ext cx="7440221" cy="1462314"/>
          </a:xfrm>
        </p:spPr>
        <p:txBody>
          <a:bodyPr>
            <a:noAutofit/>
          </a:bodyPr>
          <a:lstStyle/>
          <a:p>
            <a:pPr algn="ctr"/>
            <a:r>
              <a:rPr lang="tr-TR" sz="6000" dirty="0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Times New Roman" pitchFamily="18" charset="0"/>
              </a:rPr>
              <a:t>MİRASÇILARA YAPILACAK BİLDİRİMLER</a:t>
            </a:r>
            <a:endParaRPr lang="tr-TR" sz="6000" dirty="0"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Times New Roman" pitchFamily="18" charset="0"/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8904312" y="6525344"/>
            <a:ext cx="3168352" cy="0"/>
          </a:xfrm>
          <a:prstGeom prst="line">
            <a:avLst/>
          </a:prstGeom>
          <a:ln w="19050">
            <a:gradFill>
              <a:gsLst>
                <a:gs pos="0">
                  <a:schemeClr val="tx1"/>
                </a:gs>
                <a:gs pos="74000">
                  <a:schemeClr val="tx1"/>
                </a:gs>
                <a:gs pos="83000">
                  <a:schemeClr val="bg1">
                    <a:lumMod val="50000"/>
                  </a:schemeClr>
                </a:gs>
              </a:gsLst>
              <a:lin ang="5400000" scaled="1"/>
            </a:gra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ikdörtgen 12"/>
          <p:cNvSpPr/>
          <p:nvPr/>
        </p:nvSpPr>
        <p:spPr>
          <a:xfrm>
            <a:off x="1631504" y="116632"/>
            <a:ext cx="88569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cs typeface="Times New Roman" pitchFamily="18" charset="0"/>
              </a:rPr>
              <a:t>T.C.</a:t>
            </a:r>
          </a:p>
          <a:p>
            <a:pPr algn="ctr"/>
            <a:r>
              <a:rPr lang="tr-T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cs typeface="Times New Roman" pitchFamily="18" charset="0"/>
              </a:rPr>
              <a:t>KAYSERİ VALİLİĞİ</a:t>
            </a:r>
          </a:p>
          <a:p>
            <a:pPr algn="ctr"/>
            <a:r>
              <a:rPr lang="tr-T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cs typeface="Times New Roman" pitchFamily="18" charset="0"/>
              </a:rPr>
              <a:t>İL GIDA TARIM VE HAYVANCILIK MÜDÜRLÜĞÜ</a:t>
            </a:r>
          </a:p>
        </p:txBody>
      </p:sp>
      <p:sp>
        <p:nvSpPr>
          <p:cNvPr id="11" name="Başlık 1"/>
          <p:cNvSpPr txBox="1">
            <a:spLocks/>
          </p:cNvSpPr>
          <p:nvPr/>
        </p:nvSpPr>
        <p:spPr>
          <a:xfrm>
            <a:off x="8867290" y="5735227"/>
            <a:ext cx="3242395" cy="725506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entury Schoolbook" panose="02040604050505020304" pitchFamily="18" charset="0"/>
                <a:ea typeface="+mj-ea"/>
                <a:cs typeface="Times New Roman" pitchFamily="18" charset="0"/>
              </a:rPr>
              <a:t>ARAZİ EDİNDİRME ŞUBE MÜDÜRLÜĞÜ</a:t>
            </a:r>
          </a:p>
        </p:txBody>
      </p:sp>
    </p:spTree>
    <p:extLst>
      <p:ext uri="{BB962C8B-B14F-4D97-AF65-F5344CB8AC3E}">
        <p14:creationId xmlns:p14="http://schemas.microsoft.com/office/powerpoint/2010/main" val="162278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95400" y="1017027"/>
            <a:ext cx="10887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Sistemde bir yıllık intikal süresi geçen ve tarım arazisine sahip murislerin mirasçılarına </a:t>
            </a:r>
            <a:r>
              <a:rPr lang="tr-TR" sz="3600" b="1" dirty="0">
                <a:ln>
                  <a:solidFill>
                    <a:schemeClr val="bg1">
                      <a:lumMod val="95000"/>
                    </a:schemeClr>
                  </a:solidFill>
                </a:ln>
              </a:rPr>
              <a:t>"Tebligat Hazırla" </a:t>
            </a: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komutu ile bildirimleri hazırlanacaktır.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3600" dirty="0">
                <a:ln>
                  <a:solidFill>
                    <a:schemeClr val="tx1"/>
                  </a:solidFill>
                </a:ln>
              </a:rPr>
              <a:t>Bakanlıkça mirasçılara verilecek </a:t>
            </a:r>
            <a:r>
              <a:rPr lang="tr-TR" sz="3600" b="1" dirty="0">
                <a:ln>
                  <a:solidFill>
                    <a:schemeClr val="bg1">
                      <a:lumMod val="95000"/>
                    </a:schemeClr>
                  </a:solidFill>
                </a:ln>
              </a:rPr>
              <a:t>üç aylık </a:t>
            </a:r>
            <a:r>
              <a:rPr lang="tr-TR" sz="3600" dirty="0">
                <a:ln>
                  <a:solidFill>
                    <a:schemeClr val="tx1"/>
                  </a:solidFill>
                </a:ln>
              </a:rPr>
              <a:t>süre, murisin mirasçıları arasından</a:t>
            </a: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tr-TR" sz="3600" b="1" dirty="0">
                <a:ln>
                  <a:solidFill>
                    <a:schemeClr val="bg1">
                      <a:lumMod val="95000"/>
                    </a:schemeClr>
                  </a:solidFill>
                </a:ln>
              </a:rPr>
              <a:t>en son yapılan tebellüğ</a:t>
            </a:r>
            <a:r>
              <a:rPr lang="tr-TR" sz="3600" dirty="0">
                <a:ln>
                  <a:solidFill>
                    <a:schemeClr val="tx1"/>
                  </a:solidFill>
                </a:ln>
              </a:rPr>
              <a:t> tarihinden itibaren başlayacaktır.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Mirasçılara bildirimin yapıldığının tebliğ belgesi ile belgelenmesi zorunlu olup, murisin MERNİS üzerinden alınan nüfus kaydından yasal mirasçıları belirlenecektir. 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1775520" y="188640"/>
            <a:ext cx="8136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u="sng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94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628800"/>
            <a:ext cx="10742984" cy="437363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Murisin altsoyunun bulunmaması halinde, mirasçılarının belirlenmesinde gerektiğinde İl Müdürlüğü Avukatından yardım alınabilecektir.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Herhangi 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bir nedenle İl Müdürlüğüne iletilen </a:t>
            </a:r>
            <a:r>
              <a:rPr lang="tr-TR" sz="3600" b="1" dirty="0">
                <a:ln w="22225">
                  <a:solidFill>
                    <a:schemeClr val="tx1"/>
                  </a:solidFill>
                  <a:prstDash val="solid"/>
                </a:ln>
              </a:rPr>
              <a:t>mirasçılık belgeleri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 taranarak sisteme yüklenecek ve belgede belirlenen mirasçılar sistemde </a:t>
            </a:r>
            <a:r>
              <a:rPr lang="tr-TR" sz="36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işaretlenecektir.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912640" y="292658"/>
            <a:ext cx="8136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u="sng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9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5400" y="1268760"/>
            <a:ext cx="10585176" cy="54006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Hazırlanan bildirimler,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Bakanlık tarafından mirasçıların MERNİS üzerinden alınan adreslerine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iadeli-taahhütlü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 olarak gönderilecek ve bildirimin mirasçılarca tebellüğ edildiği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tarih,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tebligat tarihi olarak kabul edilecektir. </a:t>
            </a:r>
            <a:endParaRPr lang="tr-TR" sz="3600" b="1" dirty="0" smtClean="0">
              <a:ln>
                <a:solidFill>
                  <a:schemeClr val="tx1"/>
                </a:solidFill>
              </a:ln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Bildirimlerin 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tebellüğ edeni ve tarihini gösteren alındı </a:t>
            </a:r>
            <a:r>
              <a:rPr lang="tr-TR" sz="36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kayıtları, 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resmi evrak niteliğinde olduğundan bu belgeler PTT tarafından ilgili </a:t>
            </a:r>
            <a:r>
              <a:rPr lang="tr-TR" sz="36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İl/İlçe 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Müdürlüklerine teslim edilerek işlem dosyasında saklanacaktır.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3600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775520" y="280627"/>
            <a:ext cx="8136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u="sng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9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376" y="1196752"/>
            <a:ext cx="11233248" cy="54006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Mirasçılara yapılan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son tebellüğ tarihinden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sonraki 3 aylık yasal süre sonunda, mirasçılar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arasında anlaşma sağlanarak intikal tamamlanmamış veya paylaşma davası açılmamış ise davaya esas belgeler ve gerekçe ile birlikte mirasçılara açılacak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dava dosyası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hazırlanacaktır.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Murisin vefatından sonraki bir yıllık süre içerisinde mirasçıların anlaşarak intikali tamamlaması veya paylaşma davasının açıldığının belgelenmesi halinde tebligat yapılmayacaktır.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3600" b="1" dirty="0" smtClean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775520" y="188640"/>
            <a:ext cx="8136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u="sng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87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9336" y="1017028"/>
            <a:ext cx="11809312" cy="572434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Bugüne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kadar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kullanıcılar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tarafından sistemde yapılan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işlemler,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sistemin test ortamında olması nedeniyle iptal edilmiştir.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Ancak 1 Aralık 2015 tarihinden sonra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kullanıcılar tarafından yapılacak işlemler kayıt altına alınacaktır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4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Sistemin kullanılması ile ilgili ayrıntılı </a:t>
            </a:r>
            <a:r>
              <a:rPr lang="tr-TR" sz="3600" b="1" dirty="0">
                <a:ln w="22225">
                  <a:solidFill>
                    <a:schemeClr val="tx1"/>
                  </a:solidFill>
                  <a:prstDash val="solid"/>
                </a:ln>
              </a:rPr>
              <a:t>kullanıcı kılavuzu </a:t>
            </a:r>
            <a:r>
              <a:rPr lang="tr-TR" sz="34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"Arazi Yönetimi" yazılım programı içerisinde bulunmaktadır</a:t>
            </a:r>
            <a:r>
              <a:rPr lang="tr-TR" sz="3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İşlemlerin 16 Aralık 2015 tarihine kadar yetiştirilebilmesi amacı ile İlçe müdürlüklerimizde görevli teknik personele Arazi Edindirme Şube Müdürü tarafından 4 Aralık tarihinden itibaren sistem ürerinden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yetki devri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yapılmıştır.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3400" b="1" dirty="0">
              <a:ln>
                <a:solidFill>
                  <a:schemeClr val="tx1"/>
                </a:solidFill>
              </a:ln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tr-TR" sz="3400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775520" y="188640"/>
            <a:ext cx="8136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87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1851" y="2910801"/>
            <a:ext cx="10972800" cy="1582997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tr-TR" sz="9600" b="1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Kısa bir mola… </a:t>
            </a:r>
            <a:endParaRPr lang="tr-TR" sz="9600" b="1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0233" y="4437112"/>
            <a:ext cx="115167" cy="5668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6151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344" y="846138"/>
            <a:ext cx="11737304" cy="5823222"/>
          </a:xfrm>
          <a:prstGeom prst="curvedRightArrow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5403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sayılı Toprak Koruma ve Arazi Kullanımı Kanununda değişiklik yapan 6537 sayılı Kanunun yürürlük tarihi olan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15 Mayıs 2014</a:t>
            </a:r>
            <a:r>
              <a:rPr lang="tr-TR" sz="34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tarihinden itibaren gerçekleşen ölümler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sonucu,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mirasa konu olan tarım arazileri ile ilgili yapılan işlemlerin takibi;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ülke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genelinde uygulama birlikteliğinin ve otomasyonun sağlanması amacı ile </a:t>
            </a:r>
            <a:r>
              <a:rPr lang="en-US" sz="3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hlinkClick r:id="rId2"/>
              </a:rPr>
              <a:t>https://tbs.tarsey.gov.tr</a:t>
            </a:r>
            <a:r>
              <a:rPr lang="en-US" sz="3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web adresinde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bulunan; </a:t>
            </a:r>
          </a:p>
          <a:p>
            <a:pPr marL="0" indent="0" algn="just">
              <a:buNone/>
            </a:pPr>
            <a:r>
              <a:rPr lang="tr-TR" sz="3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"Tarım Bilgi Sistemi"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(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TBS)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içerisinde yer alan;</a:t>
            </a:r>
          </a:p>
          <a:p>
            <a:pPr marL="0" indent="0" algn="just">
              <a:buNone/>
            </a:pP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 	                                                              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"Arazi Yönetimi" 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yazılım </a:t>
            </a:r>
            <a:r>
              <a:rPr lang="tr-TR" sz="3400" b="1" dirty="0">
                <a:ln>
                  <a:solidFill>
                    <a:schemeClr val="tx1"/>
                  </a:solidFill>
                </a:ln>
              </a:rPr>
              <a:t>programı üzerinden yürütülecektir</a:t>
            </a:r>
            <a:r>
              <a:rPr lang="tr-TR" sz="3400" b="1" dirty="0" smtClean="0">
                <a:ln>
                  <a:solidFill>
                    <a:schemeClr val="tx1"/>
                  </a:solidFill>
                </a:ln>
              </a:rPr>
              <a:t>.</a:t>
            </a:r>
            <a:endParaRPr lang="tr-TR" sz="3400" b="1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7" name="Dirsek Bağlayıcısı 6"/>
          <p:cNvCxnSpPr/>
          <p:nvPr/>
        </p:nvCxnSpPr>
        <p:spPr>
          <a:xfrm>
            <a:off x="609600" y="5229200"/>
            <a:ext cx="6638528" cy="432048"/>
          </a:xfrm>
          <a:prstGeom prst="bentConnector3">
            <a:avLst>
              <a:gd name="adj1" fmla="val 50000"/>
            </a:avLst>
          </a:prstGeom>
          <a:ln w="76200">
            <a:solidFill>
              <a:srgbClr val="7030A0"/>
            </a:solidFill>
            <a:tailEnd type="triangl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kdörtgen 8"/>
          <p:cNvSpPr/>
          <p:nvPr/>
        </p:nvSpPr>
        <p:spPr>
          <a:xfrm>
            <a:off x="2871143" y="92225"/>
            <a:ext cx="64497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400" b="1" u="sng" spc="-150" dirty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ARAZİ YÖNETİMİ </a:t>
            </a:r>
            <a:r>
              <a:rPr lang="tr-TR" sz="44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PROGRAMI</a:t>
            </a:r>
            <a:endParaRPr lang="tr-TR" sz="4400" u="sng" dirty="0"/>
          </a:p>
        </p:txBody>
      </p:sp>
    </p:spTree>
    <p:extLst>
      <p:ext uri="{BB962C8B-B14F-4D97-AF65-F5344CB8AC3E}">
        <p14:creationId xmlns:p14="http://schemas.microsoft.com/office/powerpoint/2010/main" val="115996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6040544"/>
              </p:ext>
            </p:extLst>
          </p:nvPr>
        </p:nvGraphicFramePr>
        <p:xfrm>
          <a:off x="587388" y="1628800"/>
          <a:ext cx="10729192" cy="5115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1631504" y="0"/>
            <a:ext cx="8640960" cy="1001874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tr-T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</a:t>
            </a:r>
            <a:endParaRPr lang="tr-TR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127448" y="188640"/>
            <a:ext cx="10081120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kern="1200" spc="-15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tr-TR" b="1" u="sng" dirty="0" smtClean="0"/>
              <a:t>ARAZİ YÖNETİMİ PROGRAMINDA </a:t>
            </a:r>
          </a:p>
          <a:p>
            <a:r>
              <a:rPr lang="tr-TR" b="1" u="sng" dirty="0" smtClean="0"/>
              <a:t>YER ALAN BİLGİLER</a:t>
            </a:r>
            <a:endParaRPr lang="tr-TR" b="1" u="sng" dirty="0"/>
          </a:p>
        </p:txBody>
      </p:sp>
    </p:spTree>
    <p:extLst>
      <p:ext uri="{BB962C8B-B14F-4D97-AF65-F5344CB8AC3E}">
        <p14:creationId xmlns:p14="http://schemas.microsoft.com/office/powerpoint/2010/main" val="125876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0501" y="1675"/>
            <a:ext cx="10972800" cy="926976"/>
          </a:xfrm>
        </p:spPr>
        <p:txBody>
          <a:bodyPr>
            <a:normAutofit/>
          </a:bodyPr>
          <a:lstStyle/>
          <a:p>
            <a:r>
              <a:rPr lang="tr-TR" b="1" u="sng" dirty="0" smtClean="0"/>
              <a:t>MİRASÇILARA YAPILACAK BİLDİRİMLER</a:t>
            </a:r>
            <a:endParaRPr lang="tr-TR" b="1" u="sng" dirty="0"/>
          </a:p>
        </p:txBody>
      </p:sp>
      <p:sp>
        <p:nvSpPr>
          <p:cNvPr id="6" name="Dikdörtgen 5"/>
          <p:cNvSpPr/>
          <p:nvPr/>
        </p:nvSpPr>
        <p:spPr>
          <a:xfrm>
            <a:off x="451720" y="1144675"/>
            <a:ext cx="112332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Kanunun 8/Ç maddesi </a:t>
            </a:r>
            <a:r>
              <a:rPr lang="tr-TR" sz="3600" b="1" dirty="0">
                <a:ln>
                  <a:solidFill>
                    <a:schemeClr val="bg1"/>
                  </a:solidFill>
                </a:ln>
              </a:rPr>
              <a:t>(Arazi mülkiyetinin 1 yıl içerisinde devredilmediğinin öğrenilmesi)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gereği, </a:t>
            </a: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mirasçılara yapılacak olan bildirimler, </a:t>
            </a:r>
            <a:r>
              <a:rPr lang="tr-TR" sz="3600" b="1" dirty="0">
                <a:ln>
                  <a:solidFill>
                    <a:schemeClr val="bg1"/>
                  </a:solidFill>
                </a:ln>
              </a:rPr>
              <a:t>"Arazi Yönetimi Programı" </a:t>
            </a: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içerisindeki </a:t>
            </a:r>
            <a:r>
              <a:rPr lang="tr-TR" sz="3600" b="1" dirty="0">
                <a:ln>
                  <a:solidFill>
                    <a:schemeClr val="bg1"/>
                  </a:solidFill>
                </a:ln>
              </a:rPr>
              <a:t>"İntikal Takibi" </a:t>
            </a: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üzerinden yapılacaktır.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tr-TR" sz="3600" dirty="0">
                <a:ln>
                  <a:solidFill>
                    <a:schemeClr val="tx1"/>
                  </a:solidFill>
                </a:ln>
              </a:rPr>
              <a:t>Öncelikle murisin üzerinde tarım arazisi olup olmadığının kontrol edilerek, üzerinde tarım arazisi olan murislerin mirasçılarına yapılacak olan bildirimlerin yazılı çıktısı alınmadan </a:t>
            </a:r>
            <a:r>
              <a:rPr lang="tr-TR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</a:rPr>
              <a:t>16 Aralık 2015</a:t>
            </a:r>
            <a:r>
              <a:rPr lang="tr-TR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tr-TR" sz="3600" dirty="0">
                <a:ln>
                  <a:solidFill>
                    <a:schemeClr val="tx1"/>
                  </a:solidFill>
                </a:ln>
              </a:rPr>
              <a:t>tarihine kadar programa kaydedilmesi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42562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8592" y="152341"/>
            <a:ext cx="11302048" cy="1058416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</a:t>
            </a:r>
            <a:r>
              <a:rPr lang="tr-TR" sz="4800" b="1" u="sng" spc="-150" dirty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YÖNETİMİ PROGRAMI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08592" y="1210757"/>
            <a:ext cx="1130204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Mirasa konu tarım arazilerinin takibi, mirasçılara yapılacak bildirimler ve mahkeme süreçleri </a:t>
            </a:r>
            <a:r>
              <a:rPr lang="tr-TR" sz="3600" b="1" dirty="0">
                <a:ln>
                  <a:solidFill>
                    <a:schemeClr val="bg1"/>
                  </a:solidFill>
                </a:ln>
              </a:rPr>
              <a:t>"Arazi Yönetimi" </a:t>
            </a:r>
            <a:r>
              <a:rPr lang="tr-TR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programı üzerinden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yürütülecektir.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3600" dirty="0">
                <a:ln>
                  <a:solidFill>
                    <a:schemeClr val="tx1"/>
                  </a:solidFill>
                </a:ln>
              </a:rPr>
              <a:t>Programda yer alan bilgilerin Tapu ve Kadastro Bilgi Sisteminden </a:t>
            </a:r>
            <a:r>
              <a:rPr lang="tr-TR" sz="36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</a:rPr>
              <a:t>(TAKBİS) </a:t>
            </a:r>
            <a:r>
              <a:rPr lang="tr-TR" sz="3600" dirty="0">
                <a:ln>
                  <a:solidFill>
                    <a:schemeClr val="tx1"/>
                  </a:solidFill>
                </a:ln>
              </a:rPr>
              <a:t>ve Merkezi Nüfus İdare Sisteminden </a:t>
            </a:r>
            <a:r>
              <a:rPr lang="tr-TR" sz="36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</a:rPr>
              <a:t>(MERNİS) </a:t>
            </a:r>
            <a:r>
              <a:rPr lang="tr-TR" sz="3600" dirty="0">
                <a:ln>
                  <a:solidFill>
                    <a:schemeClr val="tx1"/>
                  </a:solidFill>
                </a:ln>
              </a:rPr>
              <a:t>alınması ve bu bilgilerin kişiye özel olması nedeniyle, kullanıcı şifrelerinin ve sistemde yer alan bilgilerin paylaşılmaması gerekmektedir.</a:t>
            </a:r>
            <a:r>
              <a:rPr lang="tr-TR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tr-TR" sz="2800" dirty="0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(Bilgilerin </a:t>
            </a:r>
            <a:r>
              <a:rPr lang="tr-TR" sz="280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amacı dışında kullanılması veya yetkili olmayan kişilerle paylaşılması halinde, </a:t>
            </a:r>
            <a:r>
              <a:rPr lang="tr-TR" sz="2800" dirty="0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ilgililer </a:t>
            </a:r>
            <a:r>
              <a:rPr lang="tr-TR" sz="280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hakkında kanuni işlem başlatılacaktır</a:t>
            </a:r>
            <a:r>
              <a:rPr lang="tr-TR" sz="2800" dirty="0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  <a:endParaRPr lang="tr-TR" sz="2800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520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210758"/>
            <a:ext cx="11103024" cy="531458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6537 sayılı Kanun işlemleri ile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ilgili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olarak İlimizde çalışan ve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Bakanlığımıza liste ile bildirilen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personelin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"Tarım Bilgi Sistemi"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(TBS) Üzerinden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"Arazi Yönetimi"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programına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giriş yapabilmesi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amacıyla mail adreslerine şifreleri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gönderilmiş ve yetkilendirme işlemi Şube Müdürü tarafından yapılmıştır.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İlçelerde görevli personel ile ilgili değişikliklerin Bakanlığımıza iletilmek üzere, resmi yazı ile İl Müdürlüğümüze bildirilmesi gerekmektedir.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2100548" y="188640"/>
            <a:ext cx="7990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u="sng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34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453406"/>
            <a:ext cx="10742984" cy="514394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Programda </a:t>
            </a:r>
            <a:r>
              <a:rPr lang="tr-TR" sz="36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15 Mayıs 2014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tarihi ve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sonrasında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ölen ve üzerinde tarımsal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arazi bulunan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kişilere ait bilgiler yer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almaktadır.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Sistemde yer almayan ancak Kanunun yürürlük tarihinden sonra öldüğü ve üzerinde tarımsal arazi bulunduğu veya mirasçıları tarafından elbirliği mülkiyeti olarak intikalinin yapıldığı öğrenilen kişiler </a:t>
            </a:r>
            <a:r>
              <a:rPr lang="tr-TR" sz="3600" b="1" dirty="0">
                <a:ln w="22225">
                  <a:solidFill>
                    <a:schemeClr val="tx1"/>
                  </a:solidFill>
                  <a:prstDash val="solid"/>
                </a:ln>
              </a:rPr>
              <a:t>"Muris Ekle" 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bölümünden sisteme dahil edilecek ve takibi yapılacaktır.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775520" y="431944"/>
            <a:ext cx="8136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u="sng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80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404" y="1417638"/>
            <a:ext cx="10621180" cy="525658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Kanunun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vermiş olduğu bir yıllık intikal süresi dolan ve henüz işlemleri tamamlanmamış olan murislerin bilgileri </a:t>
            </a:r>
            <a:r>
              <a:rPr lang="tr-TR" sz="36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"Tebligat Yapılacak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"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kısmında bulunmaktadır.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Bu bölümde, murisin tarımsal nitelikli arazileri </a:t>
            </a:r>
            <a:r>
              <a:rPr lang="tr-TR" sz="36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üzerinde öncelikle 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sistem üzerinden, ihtiyaç duyulması halinde arazinin fiili kullanımını belirten ve mahallinde düzenlenecek </a:t>
            </a:r>
            <a:r>
              <a:rPr lang="tr-TR" sz="3600" b="1" dirty="0">
                <a:ln w="22225">
                  <a:solidFill>
                    <a:schemeClr val="tx1"/>
                  </a:solidFill>
                  <a:prstDash val="solid"/>
                </a:ln>
              </a:rPr>
              <a:t>tespit tutanağına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göre değerlendirme yapılacaktır.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919536" y="304690"/>
            <a:ext cx="8136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u="sng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24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0972800" cy="914386"/>
          </a:xfrm>
        </p:spPr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3352" y="1189024"/>
            <a:ext cx="11593288" cy="5552343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Yapılan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değerlendirme sonucunda, murisin tarımsal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arazisi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olmaması veya yalnızca Kanunun yürürlük tarihinden önce edinmiş olduğu elbirliği halinde mülkiyete haiz olması durumunda, bu murisin mirasçılarına tebligat yapılmayacak, sistem üzerinden </a:t>
            </a:r>
            <a:r>
              <a:rPr lang="tr-TR" sz="3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"Kapanma Onayı"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kısmına gönderilecek ve 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takip </a:t>
            </a:r>
            <a:r>
              <a:rPr lang="tr-TR" sz="3600" b="1" dirty="0">
                <a:ln>
                  <a:solidFill>
                    <a:schemeClr val="tx1"/>
                  </a:solidFill>
                </a:ln>
              </a:rPr>
              <a:t>sonlandırılacaktır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Murisin İlimiz sınırları içinde tarımsal arazisi bulunmaması ve başka il sınırları içinde arazisi olması halinde bu murislere ait bilgiler sistem üzerinden </a:t>
            </a:r>
            <a:r>
              <a:rPr lang="tr-TR" sz="3600" b="1" dirty="0">
                <a:ln w="22225">
                  <a:solidFill>
                    <a:schemeClr val="tx1"/>
                  </a:solidFill>
                  <a:prstDash val="solid"/>
                </a:ln>
              </a:rPr>
              <a:t>Bakanlığa iade </a:t>
            </a:r>
            <a:r>
              <a:rPr lang="tr-TR" sz="3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edilecektir</a:t>
            </a:r>
            <a:r>
              <a:rPr lang="tr-TR" sz="36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.</a:t>
            </a:r>
            <a:endParaRPr lang="tr-TR" sz="36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775520" y="208824"/>
            <a:ext cx="8136904" cy="82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pitchFamily="34" charset="0"/>
              <a:buNone/>
            </a:pPr>
            <a:r>
              <a:rPr lang="tr-TR" sz="4800" b="1" u="sng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 charset="0"/>
              </a:rPr>
              <a:t>ARAZİ YÖNETİMİ PROGRAMI</a:t>
            </a:r>
            <a:endParaRPr lang="tr-TR" sz="4800" b="1" u="sng" spc="-15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7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A95B000D666F98498A1C62BF22BDD819" ma:contentTypeVersion="1" ma:contentTypeDescription="Yeni belge oluşturun." ma:contentTypeScope="" ma:versionID="c1a270035aecfccfeb790fe0de980b60">
  <xsd:schema xmlns:xsd="http://www.w3.org/2001/XMLSchema" xmlns:xs="http://www.w3.org/2001/XMLSchema" xmlns:p="http://schemas.microsoft.com/office/2006/metadata/properties" xmlns:ns2="1ed0bb3a-1551-442d-a94c-51b9d2505051" targetNamespace="http://schemas.microsoft.com/office/2006/metadata/properties" ma:root="true" ma:fieldsID="46cb2ece0f5f708d40ce3818b3fb6037" ns2:_="">
    <xsd:import namespace="1ed0bb3a-1551-442d-a94c-51b9d2505051"/>
    <xsd:element name="properties">
      <xsd:complexType>
        <xsd:sequence>
          <xsd:element name="documentManagement">
            <xsd:complexType>
              <xsd:all>
                <xsd:element ref="ns2:YayinBitisTarihi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d0bb3a-1551-442d-a94c-51b9d2505051" elementFormDefault="qualified">
    <xsd:import namespace="http://schemas.microsoft.com/office/2006/documentManagement/types"/>
    <xsd:import namespace="http://schemas.microsoft.com/office/infopath/2007/PartnerControls"/>
    <xsd:element name="YayinBitisTarihi" ma:index="8" ma:displayName="YayinBitisTarihi" ma:internalName="YayinBitisTarihi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ayinBitisTarihi xmlns="1ed0bb3a-1551-442d-a94c-51b9d2505051">2016-12-08T07:19:04+00:00</YayinBitisTarihi>
  </documentManagement>
</p:properties>
</file>

<file path=customXml/itemProps1.xml><?xml version="1.0" encoding="utf-8"?>
<ds:datastoreItem xmlns:ds="http://schemas.openxmlformats.org/officeDocument/2006/customXml" ds:itemID="{F577800A-37A5-4DAA-9065-6FBC2EEFEB07}"/>
</file>

<file path=customXml/itemProps2.xml><?xml version="1.0" encoding="utf-8"?>
<ds:datastoreItem xmlns:ds="http://schemas.openxmlformats.org/officeDocument/2006/customXml" ds:itemID="{95587325-B024-4042-89CB-A687F2D46785}"/>
</file>

<file path=customXml/itemProps3.xml><?xml version="1.0" encoding="utf-8"?>
<ds:datastoreItem xmlns:ds="http://schemas.openxmlformats.org/officeDocument/2006/customXml" ds:itemID="{51E729C4-FD8B-492C-9335-2A728DD5CD0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</TotalTime>
  <Words>820</Words>
  <Application>Microsoft Office PowerPoint</Application>
  <PresentationFormat>Geniş ekran</PresentationFormat>
  <Paragraphs>75</Paragraphs>
  <Slides>15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Aharoni</vt:lpstr>
      <vt:lpstr>Arial</vt:lpstr>
      <vt:lpstr>Calibri</vt:lpstr>
      <vt:lpstr>Century Schoolbook</vt:lpstr>
      <vt:lpstr>Times New Roman</vt:lpstr>
      <vt:lpstr>Wingdings</vt:lpstr>
      <vt:lpstr>Office Teması</vt:lpstr>
      <vt:lpstr>MİRASÇILARA YAPILACAK BİLDİRİMLER</vt:lpstr>
      <vt:lpstr> </vt:lpstr>
      <vt:lpstr>                                            </vt:lpstr>
      <vt:lpstr>MİRASÇILARA YAPILACAK BİLDİRİMLER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Kısa bir mola…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ARAZİ YÖNETİMİ</dc:title>
  <dc:creator>TechnoPC</dc:creator>
  <cp:keywords/>
  <cp:lastModifiedBy>Microsoft</cp:lastModifiedBy>
  <cp:revision>84</cp:revision>
  <dcterms:created xsi:type="dcterms:W3CDTF">2015-12-04T07:50:35Z</dcterms:created>
  <dcterms:modified xsi:type="dcterms:W3CDTF">2015-12-07T06:38:00Z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TC102867689990</vt:lpwstr>
  </property>
  <property fmtid="{D5CDD505-2E9C-101B-9397-08002B2CF9AE}" pid="3" name="ContentTypeId">
    <vt:lpwstr>0x010100A95B000D666F98498A1C62BF22BDD819</vt:lpwstr>
  </property>
</Properties>
</file>