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98" r:id="rId5"/>
    <p:sldId id="299" r:id="rId6"/>
    <p:sldId id="300"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81" r:id="rId25"/>
    <p:sldId id="283" r:id="rId26"/>
    <p:sldId id="286" r:id="rId27"/>
    <p:sldId id="288" r:id="rId28"/>
    <p:sldId id="289" r:id="rId29"/>
    <p:sldId id="290" r:id="rId30"/>
    <p:sldId id="292" r:id="rId31"/>
    <p:sldId id="293" r:id="rId32"/>
    <p:sldId id="296" r:id="rId33"/>
    <p:sldId id="297" r:id="rId34"/>
    <p:sldId id="30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46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4075" autoAdjust="0"/>
  </p:normalViewPr>
  <p:slideViewPr>
    <p:cSldViewPr snapToGrid="0">
      <p:cViewPr varScale="1">
        <p:scale>
          <a:sx n="75" d="100"/>
          <a:sy n="75" d="100"/>
        </p:scale>
        <p:origin x="7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D72F7-7BD4-49A3-85B1-4A167CE535A1}" type="datetimeFigureOut">
              <a:rPr lang="tr-TR" smtClean="0"/>
              <a:t>07.12.2015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10841-B99A-4BF1-9BE4-BD49D310329F}" type="slidenum">
              <a:rPr lang="tr-TR" smtClean="0"/>
              <a:t>‹#›</a:t>
            </a:fld>
            <a:endParaRPr lang="tr-TR"/>
          </a:p>
        </p:txBody>
      </p:sp>
    </p:spTree>
    <p:extLst>
      <p:ext uri="{BB962C8B-B14F-4D97-AF65-F5344CB8AC3E}">
        <p14:creationId xmlns:p14="http://schemas.microsoft.com/office/powerpoint/2010/main" val="54357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510841-B99A-4BF1-9BE4-BD49D310329F}" type="slidenum">
              <a:rPr lang="tr-TR" smtClean="0"/>
              <a:t>14</a:t>
            </a:fld>
            <a:endParaRPr lang="tr-TR"/>
          </a:p>
        </p:txBody>
      </p:sp>
    </p:spTree>
    <p:extLst>
      <p:ext uri="{BB962C8B-B14F-4D97-AF65-F5344CB8AC3E}">
        <p14:creationId xmlns:p14="http://schemas.microsoft.com/office/powerpoint/2010/main" val="157009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510841-B99A-4BF1-9BE4-BD49D310329F}" type="slidenum">
              <a:rPr lang="tr-TR" smtClean="0"/>
              <a:t>30</a:t>
            </a:fld>
            <a:endParaRPr lang="tr-TR"/>
          </a:p>
        </p:txBody>
      </p:sp>
    </p:spTree>
    <p:extLst>
      <p:ext uri="{BB962C8B-B14F-4D97-AF65-F5344CB8AC3E}">
        <p14:creationId xmlns:p14="http://schemas.microsoft.com/office/powerpoint/2010/main" val="199376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054B05-7D8F-40C5-B324-DC95B674D77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3A7F67C-FB95-42C7-A1DE-2258FC26A212}" type="datetimeFigureOut">
              <a:rPr lang="tr-TR" smtClean="0"/>
              <a:pPr/>
              <a:t>07.12.2015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0A054B05-7D8F-40C5-B324-DC95B674D779}"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A7F67C-FB95-42C7-A1DE-2258FC26A212}" type="datetimeFigureOut">
              <a:rPr lang="tr-TR" smtClean="0"/>
              <a:pPr/>
              <a:t>07.12.2015</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054B05-7D8F-40C5-B324-DC95B674D779}"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r>
              <a:rPr lang="tr-TR" dirty="0" smtClean="0"/>
              <a:t> </a:t>
            </a:r>
            <a:endParaRPr lang="tr-TR" dirty="0"/>
          </a:p>
        </p:txBody>
      </p:sp>
      <p:sp>
        <p:nvSpPr>
          <p:cNvPr id="4" name="Dikdörtgen 3"/>
          <p:cNvSpPr/>
          <p:nvPr/>
        </p:nvSpPr>
        <p:spPr>
          <a:xfrm>
            <a:off x="548132" y="2193208"/>
            <a:ext cx="10795000" cy="3242426"/>
          </a:xfrm>
          <a:prstGeom prst="rect">
            <a:avLst/>
          </a:prstGeom>
          <a:noFill/>
        </p:spPr>
        <p:txBody>
          <a:bodyPr wrap="square" lIns="91440" tIns="45720" rIns="91440" bIns="45720">
            <a:spAutoFit/>
          </a:bodyPr>
          <a:lstStyle/>
          <a:p>
            <a:pPr algn="ctr">
              <a:lnSpc>
                <a:spcPct val="115000"/>
              </a:lnSpc>
              <a:spcAft>
                <a:spcPts val="0"/>
              </a:spcAft>
            </a:pPr>
            <a:r>
              <a:rPr lang="tr-TR" sz="4600" b="1" cap="none" spc="0" dirty="0" smtClean="0">
                <a:ln w="0">
                  <a:solidFill>
                    <a:srgbClr val="CC3300"/>
                  </a:solidFill>
                </a:ln>
                <a:solidFill>
                  <a:schemeClr val="accent1">
                    <a:lumMod val="5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TARIM ARAZİLERİNDE </a:t>
            </a:r>
          </a:p>
          <a:p>
            <a:pPr algn="ctr">
              <a:lnSpc>
                <a:spcPct val="115000"/>
              </a:lnSpc>
              <a:spcAft>
                <a:spcPts val="0"/>
              </a:spcAft>
            </a:pPr>
            <a:r>
              <a:rPr lang="tr-TR" sz="4600" b="1" cap="none" spc="0" dirty="0" smtClean="0">
                <a:ln w="0">
                  <a:solidFill>
                    <a:srgbClr val="CC3300"/>
                  </a:solidFill>
                </a:ln>
                <a:solidFill>
                  <a:schemeClr val="accent1">
                    <a:lumMod val="5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MİRAS İNTİKAL</a:t>
            </a:r>
          </a:p>
          <a:p>
            <a:pPr algn="ctr">
              <a:lnSpc>
                <a:spcPct val="115000"/>
              </a:lnSpc>
              <a:spcAft>
                <a:spcPts val="0"/>
              </a:spcAft>
            </a:pPr>
            <a:r>
              <a:rPr lang="tr-TR" sz="4600" b="1" cap="none" spc="0" dirty="0" smtClean="0">
                <a:ln w="0">
                  <a:solidFill>
                    <a:srgbClr val="CC3300"/>
                  </a:solidFill>
                </a:ln>
                <a:solidFill>
                  <a:schemeClr val="accent1">
                    <a:lumMod val="5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TAKİP SİSTEMİ</a:t>
            </a:r>
            <a:endParaRPr lang="tr-TR" sz="4600" b="1" cap="none" spc="0" dirty="0" smtClean="0">
              <a:ln w="0">
                <a:solidFill>
                  <a:srgbClr val="CC3300"/>
                </a:solidFill>
              </a:ln>
              <a:solidFill>
                <a:schemeClr val="accent1">
                  <a:lumMod val="50000"/>
                </a:schemeClr>
              </a:solidFill>
              <a:effectLst>
                <a:reflection blurRad="6350" stA="53000" endA="300" endPos="35500" dir="5400000" sy="-90000" algn="bl" rotWithShape="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tr-TR" sz="4600" b="1" cap="none" spc="0" dirty="0" smtClean="0">
                <a:ln w="0">
                  <a:solidFill>
                    <a:srgbClr val="CC3300"/>
                  </a:solidFill>
                </a:ln>
                <a:solidFill>
                  <a:schemeClr val="accent1">
                    <a:lumMod val="5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rPr>
              <a:t>(TAMİTS) </a:t>
            </a:r>
            <a:endParaRPr lang="tr-TR" sz="4600" b="1" cap="none" spc="0" dirty="0">
              <a:ln w="0">
                <a:solidFill>
                  <a:srgbClr val="CC3300"/>
                </a:solidFill>
              </a:ln>
              <a:solidFill>
                <a:schemeClr val="accent1">
                  <a:lumMod val="50000"/>
                </a:schemeClr>
              </a:solidFill>
              <a:effectLst>
                <a:reflection blurRad="6350" stA="53000" endA="300" endPos="35500" dir="5400000" sy="-90000" algn="bl" rotWithShape="0"/>
              </a:effectLst>
            </a:endParaRPr>
          </a:p>
        </p:txBody>
      </p:sp>
      <p:sp>
        <p:nvSpPr>
          <p:cNvPr id="5" name="Dikdörtgen 4"/>
          <p:cNvSpPr/>
          <p:nvPr/>
        </p:nvSpPr>
        <p:spPr>
          <a:xfrm>
            <a:off x="1799082" y="104386"/>
            <a:ext cx="8293100" cy="1384995"/>
          </a:xfrm>
          <a:prstGeom prst="rect">
            <a:avLst/>
          </a:prstGeom>
        </p:spPr>
        <p:txBody>
          <a:bodyPr wrap="square">
            <a:spAutoFit/>
          </a:bodyPr>
          <a:lstStyle/>
          <a:p>
            <a:pPr algn="ctr"/>
            <a:r>
              <a:rPr lang="tr-T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itchFamily="18" charset="0"/>
              </a:rPr>
              <a:t>T.C.</a:t>
            </a:r>
          </a:p>
          <a:p>
            <a:pPr algn="ctr"/>
            <a:r>
              <a:rPr lang="tr-T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itchFamily="18" charset="0"/>
              </a:rPr>
              <a:t>KAYSERİ VALİLİĞİ</a:t>
            </a:r>
          </a:p>
          <a:p>
            <a:pPr algn="ctr"/>
            <a:r>
              <a:rPr lang="tr-T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itchFamily="18" charset="0"/>
              </a:rPr>
              <a:t>İL GIDA TARIM VE HAYVANCILIK MÜDÜRLÜĞÜ</a:t>
            </a:r>
          </a:p>
        </p:txBody>
      </p:sp>
      <p:sp useBgFill="1">
        <p:nvSpPr>
          <p:cNvPr id="6" name="Başlık 1"/>
          <p:cNvSpPr txBox="1">
            <a:spLocks/>
          </p:cNvSpPr>
          <p:nvPr/>
        </p:nvSpPr>
        <p:spPr>
          <a:xfrm>
            <a:off x="9043392" y="5684963"/>
            <a:ext cx="2975159" cy="787350"/>
          </a:xfrm>
          <a:prstGeom prst="rect">
            <a:avLst/>
          </a:prstGeom>
          <a:ln>
            <a:noFill/>
          </a:ln>
        </p:spPr>
        <p:txBody>
          <a:bodyPr vert="horz" anchor="b">
            <a:normAutofit fontScale="97500"/>
          </a:bodyPr>
          <a:lstStyle/>
          <a:p>
            <a:pPr algn="ctr">
              <a:spcBef>
                <a:spcPct val="0"/>
              </a:spcBef>
              <a:defRPr/>
            </a:pPr>
            <a:r>
              <a:rPr lang="tr-TR" b="1" dirty="0">
                <a:ln w="0"/>
                <a:gradFill>
                  <a:gsLst>
                    <a:gs pos="21000">
                      <a:srgbClr val="53575C"/>
                    </a:gs>
                    <a:gs pos="88000">
                      <a:srgbClr val="C5C7CA"/>
                    </a:gs>
                  </a:gsLst>
                  <a:lin ang="5400000"/>
                </a:gradFill>
                <a:effectLst>
                  <a:outerShdw blurRad="38100" dist="38100" dir="2700000" algn="tl">
                    <a:srgbClr val="000000">
                      <a:alpha val="43137"/>
                    </a:srgbClr>
                  </a:outerShdw>
                </a:effectLst>
              </a:rPr>
              <a:t>ARAZİ EDİNDİRME ŞUBE MÜDÜRLÜĞÜ</a:t>
            </a:r>
          </a:p>
        </p:txBody>
      </p:sp>
    </p:spTree>
    <p:extLst>
      <p:ext uri="{BB962C8B-B14F-4D97-AF65-F5344CB8AC3E}">
        <p14:creationId xmlns:p14="http://schemas.microsoft.com/office/powerpoint/2010/main" val="3485407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79695" y="5656526"/>
            <a:ext cx="3723565" cy="46108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79695" y="5472751"/>
            <a:ext cx="11832609" cy="1289713"/>
          </a:xfrm>
        </p:spPr>
        <p:txBody>
          <a:bodyPr>
            <a:normAutofit/>
          </a:bodyPr>
          <a:lstStyle/>
          <a:p>
            <a:pPr lvl="2" algn="just"/>
            <a:r>
              <a:rPr lang="tr-TR" sz="2400" b="1" dirty="0">
                <a:latin typeface="Century Schoolbook" panose="02040604050505020304" pitchFamily="18" charset="0"/>
              </a:rPr>
              <a:t>Beklemedeki </a:t>
            </a:r>
            <a:r>
              <a:rPr lang="tr-TR" sz="2400" b="1" dirty="0" smtClean="0">
                <a:latin typeface="Century Schoolbook" panose="02040604050505020304" pitchFamily="18" charset="0"/>
              </a:rPr>
              <a:t>Murisler</a:t>
            </a:r>
            <a:r>
              <a:rPr lang="tr-TR" sz="2400" dirty="0" smtClean="0">
                <a:latin typeface="Century Schoolbook" panose="02040604050505020304" pitchFamily="18" charset="0"/>
              </a:rPr>
              <a:t> TAKBİS </a:t>
            </a:r>
            <a:r>
              <a:rPr lang="tr-TR" sz="2400" dirty="0">
                <a:latin typeface="Century Schoolbook" panose="02040604050505020304" pitchFamily="18" charset="0"/>
              </a:rPr>
              <a:t>(Taşınmaz varlığı) kontrolü </a:t>
            </a:r>
            <a:r>
              <a:rPr lang="tr-TR" sz="2400" dirty="0" smtClean="0">
                <a:latin typeface="Century Schoolbook" panose="02040604050505020304" pitchFamily="18" charset="0"/>
              </a:rPr>
              <a:t>yapılarak, </a:t>
            </a:r>
            <a:r>
              <a:rPr lang="tr-TR" sz="2400" dirty="0">
                <a:latin typeface="Century Schoolbook" panose="02040604050505020304" pitchFamily="18" charset="0"/>
              </a:rPr>
              <a:t>tarım arazisi olan kişilerin listelendiği ve ölüm tarihinden sonra bir yıl </a:t>
            </a:r>
            <a:r>
              <a:rPr lang="tr-TR" sz="2400" dirty="0" smtClean="0">
                <a:latin typeface="Century Schoolbook" panose="02040604050505020304" pitchFamily="18" charset="0"/>
              </a:rPr>
              <a:t>bekletildiği </a:t>
            </a:r>
            <a:r>
              <a:rPr lang="tr-TR" sz="2400" dirty="0">
                <a:latin typeface="Century Schoolbook" panose="02040604050505020304" pitchFamily="18" charset="0"/>
              </a:rPr>
              <a:t>sayfadır</a:t>
            </a:r>
            <a:r>
              <a:rPr lang="tr-TR" sz="2400" dirty="0" smtClean="0">
                <a:latin typeface="Century Schoolbook" panose="02040604050505020304" pitchFamily="18" charset="0"/>
              </a:rPr>
              <a:t>.</a:t>
            </a:r>
            <a:endParaRPr lang="tr-TR" sz="2400" dirty="0"/>
          </a:p>
        </p:txBody>
      </p:sp>
      <p:pic>
        <p:nvPicPr>
          <p:cNvPr id="4" name="İçerik Yer Tutucusu 3" descr="captureBeklemedekimuri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1815"/>
            <a:ext cx="12192000" cy="49509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9" name="Düz Ok Bağlayıcısı 8"/>
          <p:cNvCxnSpPr/>
          <p:nvPr/>
        </p:nvCxnSpPr>
        <p:spPr>
          <a:xfrm>
            <a:off x="3246487" y="2322793"/>
            <a:ext cx="0" cy="53457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1" name="Dikdörtgen 10"/>
          <p:cNvSpPr/>
          <p:nvPr/>
        </p:nvSpPr>
        <p:spPr>
          <a:xfrm>
            <a:off x="28135" y="1583239"/>
            <a:ext cx="1582301" cy="3882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0" y="-37742"/>
            <a:ext cx="4421875" cy="55955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smtClean="0">
                <a:solidFill>
                  <a:schemeClr val="tx1"/>
                </a:solidFill>
                <a:latin typeface="Century Schoolbook" panose="02040604050505020304" pitchFamily="18" charset="0"/>
              </a:rPr>
              <a:t>BEKLEMEDEKİ MURİS SAYISI</a:t>
            </a:r>
            <a:endParaRPr lang="tr-TR" sz="2000" b="1" dirty="0">
              <a:solidFill>
                <a:schemeClr val="tx1"/>
              </a:solidFill>
              <a:latin typeface="Century Schoolbook" panose="02040604050505020304" pitchFamily="18" charset="0"/>
            </a:endParaRPr>
          </a:p>
        </p:txBody>
      </p:sp>
      <p:sp>
        <p:nvSpPr>
          <p:cNvPr id="10" name="Dikdörtgen 9"/>
          <p:cNvSpPr/>
          <p:nvPr/>
        </p:nvSpPr>
        <p:spPr>
          <a:xfrm>
            <a:off x="1787856" y="1971469"/>
            <a:ext cx="1460311" cy="35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3614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75229" y="4920016"/>
            <a:ext cx="2809165"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75229" y="4681181"/>
            <a:ext cx="11641541" cy="1037229"/>
          </a:xfrm>
        </p:spPr>
        <p:txBody>
          <a:bodyPr>
            <a:normAutofit/>
          </a:bodyPr>
          <a:lstStyle/>
          <a:p>
            <a:pPr lvl="3" algn="just"/>
            <a:r>
              <a:rPr lang="tr-TR" sz="2400" b="1" dirty="0" smtClean="0">
                <a:latin typeface="Century Schoolbook" panose="02040604050505020304" pitchFamily="18" charset="0"/>
              </a:rPr>
              <a:t>Durum Güncelle</a:t>
            </a:r>
            <a:r>
              <a:rPr lang="tr-TR" sz="2400" dirty="0" smtClean="0">
                <a:latin typeface="Century Schoolbook" panose="02040604050505020304" pitchFamily="18" charset="0"/>
              </a:rPr>
              <a:t>  Muris ile ilgili olarak, açıklama girilerek sonraki adımlara işlemin alınmasını sağlayan butondur.</a:t>
            </a:r>
            <a:endParaRPr lang="tr-TR" sz="2400" dirty="0"/>
          </a:p>
        </p:txBody>
      </p:sp>
      <p:pic>
        <p:nvPicPr>
          <p:cNvPr id="4" name="İçerik Yer Tutucusu 3" descr="C:\Users\sinerji-dev12\AppData\Local\Microsoft\Windows\INetCache\Content.Word\capture3DurumGuncellebuton.png"/>
          <p:cNvPicPr>
            <a:picLocks noGrp="1"/>
          </p:cNvPicPr>
          <p:nvPr>
            <p:ph idx="1"/>
          </p:nvPr>
        </p:nvPicPr>
        <p:blipFill>
          <a:blip r:embed="rId2" cstate="print"/>
          <a:stretch>
            <a:fillRect/>
          </a:stretch>
        </p:blipFill>
        <p:spPr bwMode="auto">
          <a:xfrm>
            <a:off x="0" y="1773192"/>
            <a:ext cx="12192000" cy="174792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Yuvarlatılmış Dikdörtgen 5"/>
          <p:cNvSpPr/>
          <p:nvPr/>
        </p:nvSpPr>
        <p:spPr>
          <a:xfrm>
            <a:off x="0" y="-37742"/>
            <a:ext cx="4421875" cy="55955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smtClean="0">
                <a:solidFill>
                  <a:schemeClr val="tx1"/>
                </a:solidFill>
                <a:latin typeface="Century Schoolbook" panose="02040604050505020304" pitchFamily="18" charset="0"/>
              </a:rPr>
              <a:t>BEKLEMEDEKİ MURİS SAYISI</a:t>
            </a:r>
            <a:endParaRPr lang="tr-TR" sz="2000" b="1" dirty="0">
              <a:solidFill>
                <a:schemeClr val="tx1"/>
              </a:solidFill>
              <a:latin typeface="Century Schoolbook" panose="02040604050505020304" pitchFamily="18" charset="0"/>
            </a:endParaRPr>
          </a:p>
        </p:txBody>
      </p:sp>
      <p:cxnSp>
        <p:nvCxnSpPr>
          <p:cNvPr id="8" name="Düz Ok Bağlayıcısı 7"/>
          <p:cNvCxnSpPr/>
          <p:nvPr/>
        </p:nvCxnSpPr>
        <p:spPr>
          <a:xfrm flipH="1">
            <a:off x="3084394" y="2948424"/>
            <a:ext cx="7115208" cy="19715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8042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307" y="5950424"/>
            <a:ext cx="11600597" cy="741618"/>
          </a:xfrm>
        </p:spPr>
        <p:txBody>
          <a:bodyPr/>
          <a:lstStyle/>
          <a:p>
            <a:pPr lvl="3" algn="just" rtl="0">
              <a:lnSpc>
                <a:spcPct val="90000"/>
              </a:lnSpc>
              <a:spcBef>
                <a:spcPct val="0"/>
              </a:spcBef>
            </a:pPr>
            <a:r>
              <a:rPr lang="tr-TR" sz="2400" b="1" dirty="0">
                <a:latin typeface="Century Schoolbook" panose="02040604050505020304" pitchFamily="18" charset="0"/>
              </a:rPr>
              <a:t>Operasyon: </a:t>
            </a:r>
            <a:r>
              <a:rPr lang="tr-TR" sz="2400" dirty="0">
                <a:latin typeface="Century Schoolbook" panose="02040604050505020304" pitchFamily="18" charset="0"/>
              </a:rPr>
              <a:t>Murisin detay bilgilerinin görüntülendiği sayfadır. </a:t>
            </a:r>
            <a:r>
              <a:rPr lang="tr-TR" sz="2400" dirty="0" smtClean="0">
                <a:latin typeface="Century Schoolbook" panose="02040604050505020304" pitchFamily="18" charset="0"/>
              </a:rPr>
              <a:t>Bu </a:t>
            </a:r>
            <a:r>
              <a:rPr lang="tr-TR" sz="2400" dirty="0">
                <a:latin typeface="Century Schoolbook" panose="02040604050505020304" pitchFamily="18" charset="0"/>
              </a:rPr>
              <a:t>sayfada; Murise varis eklenebilir ve çıkartılabilir. </a:t>
            </a:r>
            <a:endParaRPr lang="tr-TR" dirty="0"/>
          </a:p>
        </p:txBody>
      </p:sp>
      <p:pic>
        <p:nvPicPr>
          <p:cNvPr id="4" name="İçerik Yer Tutucusu 3" descr="captureBeklemedek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139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Dikdörtgen 2"/>
          <p:cNvSpPr/>
          <p:nvPr/>
        </p:nvSpPr>
        <p:spPr>
          <a:xfrm>
            <a:off x="0" y="745588"/>
            <a:ext cx="1603717" cy="267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019045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191070" y="5254387"/>
            <a:ext cx="3234517"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91070" y="5104262"/>
            <a:ext cx="11764370" cy="1658202"/>
          </a:xfrm>
        </p:spPr>
        <p:txBody>
          <a:bodyPr>
            <a:noAutofit/>
          </a:bodyPr>
          <a:lstStyle/>
          <a:p>
            <a:pPr lvl="1" algn="just"/>
            <a:r>
              <a:rPr lang="tr-TR" sz="2400" dirty="0">
                <a:latin typeface="Century Schoolbook" panose="02040604050505020304" pitchFamily="18" charset="0"/>
              </a:rPr>
              <a:t/>
            </a:r>
            <a:br>
              <a:rPr lang="tr-TR" sz="2400" dirty="0">
                <a:latin typeface="Century Schoolbook" panose="02040604050505020304" pitchFamily="18" charset="0"/>
              </a:rPr>
            </a:br>
            <a:r>
              <a:rPr lang="tr-TR" sz="2400" b="1" dirty="0">
                <a:latin typeface="Century Schoolbook" panose="02040604050505020304" pitchFamily="18" charset="0"/>
              </a:rPr>
              <a:t>Arama </a:t>
            </a:r>
            <a:r>
              <a:rPr lang="tr-TR" sz="2400" b="1" dirty="0" smtClean="0">
                <a:latin typeface="Century Schoolbook" panose="02040604050505020304" pitchFamily="18" charset="0"/>
              </a:rPr>
              <a:t>Seçenekleri</a:t>
            </a:r>
            <a:r>
              <a:rPr lang="tr-TR" sz="2400" dirty="0" smtClean="0">
                <a:latin typeface="Century Schoolbook" panose="02040604050505020304" pitchFamily="18" charset="0"/>
              </a:rPr>
              <a:t> Bu bölümde il sorumluları yetkili olduğu ildeki tüm murisleri, ilçe sorumluları ise yetkili olduğu ilçedeki murisleri görebilmektedir. Muris arama işlemi, tek bir kişi için yapılabildiği gibi raporlama bölümünden tüm murisleri görmek de mümkündür.</a:t>
            </a:r>
            <a:endParaRPr lang="tr-TR" sz="2400" dirty="0">
              <a:latin typeface="Century Schoolbook" panose="02040604050505020304" pitchFamily="18" charset="0"/>
            </a:endParaRPr>
          </a:p>
        </p:txBody>
      </p:sp>
      <p:pic>
        <p:nvPicPr>
          <p:cNvPr id="4" name="İçerik Yer Tutucusu 3" descr="asdas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521816"/>
            <a:ext cx="12192000" cy="47325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0" y="1983545"/>
            <a:ext cx="1542197" cy="35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0" y="-37742"/>
            <a:ext cx="3425587" cy="55955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smtClean="0">
                <a:solidFill>
                  <a:schemeClr val="tx1"/>
                </a:solidFill>
                <a:latin typeface="Century Schoolbook" panose="02040604050505020304" pitchFamily="18" charset="0"/>
              </a:rPr>
              <a:t>TEBLİGAT YAPILACAK</a:t>
            </a:r>
            <a:endParaRPr lang="tr-TR" sz="2000" b="1" dirty="0">
              <a:solidFill>
                <a:schemeClr val="tx1"/>
              </a:solidFill>
              <a:latin typeface="Century Schoolbook" panose="02040604050505020304" pitchFamily="18" charset="0"/>
            </a:endParaRPr>
          </a:p>
        </p:txBody>
      </p:sp>
      <p:sp>
        <p:nvSpPr>
          <p:cNvPr id="9" name="Dikdörtgen 8"/>
          <p:cNvSpPr/>
          <p:nvPr/>
        </p:nvSpPr>
        <p:spPr>
          <a:xfrm>
            <a:off x="3700819" y="4101223"/>
            <a:ext cx="1307910" cy="648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25148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148919" y="6496334"/>
            <a:ext cx="2251881" cy="29683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6" name="Yuvarlatılmış Dikdörtgen 5"/>
          <p:cNvSpPr/>
          <p:nvPr/>
        </p:nvSpPr>
        <p:spPr>
          <a:xfrm>
            <a:off x="168321" y="4700761"/>
            <a:ext cx="3298209" cy="40943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68321" y="4556724"/>
            <a:ext cx="11941791" cy="2190466"/>
          </a:xfrm>
        </p:spPr>
        <p:txBody>
          <a:bodyPr>
            <a:noAutofit/>
          </a:bodyPr>
          <a:lstStyle/>
          <a:p>
            <a:pPr lvl="2" algn="just"/>
            <a:r>
              <a:rPr lang="tr-TR" sz="2200" b="1" dirty="0" smtClean="0">
                <a:latin typeface="Century Schoolbook" panose="02040604050505020304" pitchFamily="18" charset="0"/>
              </a:rPr>
              <a:t>Tebligat Yapılacaklar </a:t>
            </a:r>
            <a:r>
              <a:rPr lang="tr-TR" sz="2200" dirty="0" smtClean="0">
                <a:latin typeface="Century Schoolbook" panose="02040604050505020304" pitchFamily="18" charset="0"/>
              </a:rPr>
              <a:t>Beklemedeki </a:t>
            </a:r>
            <a:r>
              <a:rPr lang="tr-TR" sz="2200" dirty="0">
                <a:latin typeface="Century Schoolbook" panose="02040604050505020304" pitchFamily="18" charset="0"/>
              </a:rPr>
              <a:t>murisler sayfasında bir yıl bekleme süresini dolduranların TAKBİS (Taşınmaz varlığı) kontrolü yapılır. </a:t>
            </a:r>
            <a:r>
              <a:rPr lang="tr-TR" sz="2200" dirty="0" smtClean="0">
                <a:latin typeface="Century Schoolbook" panose="02040604050505020304" pitchFamily="18" charset="0"/>
              </a:rPr>
              <a:t>Üzerinde </a:t>
            </a:r>
            <a:r>
              <a:rPr lang="tr-TR" sz="2200" dirty="0">
                <a:latin typeface="Century Schoolbook" panose="02040604050505020304" pitchFamily="18" charset="0"/>
              </a:rPr>
              <a:t>tarım arazisi tespit edilenler </a:t>
            </a:r>
            <a:r>
              <a:rPr lang="tr-TR" sz="2200" dirty="0" smtClean="0">
                <a:latin typeface="Century Schoolbook" panose="02040604050505020304" pitchFamily="18" charset="0"/>
              </a:rPr>
              <a:t>listelenir, </a:t>
            </a:r>
            <a:r>
              <a:rPr lang="tr-TR" sz="2200" dirty="0">
                <a:latin typeface="Century Schoolbook" panose="02040604050505020304" pitchFamily="18" charset="0"/>
              </a:rPr>
              <a:t>eğer kişi üzerinde taşınmaz </a:t>
            </a:r>
            <a:r>
              <a:rPr lang="tr-TR" sz="2200" dirty="0" smtClean="0">
                <a:latin typeface="Century Schoolbook" panose="02040604050505020304" pitchFamily="18" charset="0"/>
              </a:rPr>
              <a:t>kalmamış </a:t>
            </a:r>
            <a:r>
              <a:rPr lang="tr-TR" sz="2200" dirty="0">
                <a:latin typeface="Century Schoolbook" panose="02040604050505020304" pitchFamily="18" charset="0"/>
              </a:rPr>
              <a:t>ise </a:t>
            </a:r>
            <a:r>
              <a:rPr lang="tr-TR" sz="2200" dirty="0" smtClean="0">
                <a:latin typeface="Century Schoolbook" panose="02040604050505020304" pitchFamily="18" charset="0"/>
              </a:rPr>
              <a:t>son </a:t>
            </a:r>
            <a:r>
              <a:rPr lang="tr-TR" sz="2200" dirty="0">
                <a:latin typeface="Century Schoolbook" panose="02040604050505020304" pitchFamily="18" charset="0"/>
              </a:rPr>
              <a:t>kontrol için başka bir adıma otomatik olarak yönlendirilir ve yönlendirilen sayfada taşınmaz devrinin uygun yapılıp </a:t>
            </a:r>
            <a:r>
              <a:rPr lang="tr-TR" sz="2200" dirty="0" smtClean="0">
                <a:latin typeface="Century Schoolbook" panose="02040604050505020304" pitchFamily="18" charset="0"/>
              </a:rPr>
              <a:t>yapılmadığı kontrol edilir. Eğer TAKBİS </a:t>
            </a:r>
            <a:r>
              <a:rPr lang="tr-TR" sz="2200" dirty="0">
                <a:latin typeface="Century Schoolbook" panose="02040604050505020304" pitchFamily="18" charset="0"/>
              </a:rPr>
              <a:t>(Taşınmaz varlığı) kontrolünde </a:t>
            </a:r>
            <a:r>
              <a:rPr lang="tr-TR" sz="2200" dirty="0" smtClean="0">
                <a:latin typeface="Century Schoolbook" panose="02040604050505020304" pitchFamily="18" charset="0"/>
              </a:rPr>
              <a:t>gözüken taşınmaz, tarım </a:t>
            </a:r>
            <a:r>
              <a:rPr lang="tr-TR" sz="2200" dirty="0">
                <a:latin typeface="Century Schoolbook" panose="02040604050505020304" pitchFamily="18" charset="0"/>
              </a:rPr>
              <a:t>arazisi </a:t>
            </a:r>
            <a:r>
              <a:rPr lang="tr-TR" sz="2200" dirty="0" smtClean="0">
                <a:latin typeface="Century Schoolbook" panose="02040604050505020304" pitchFamily="18" charset="0"/>
              </a:rPr>
              <a:t>değilse Durum </a:t>
            </a:r>
            <a:r>
              <a:rPr lang="tr-TR" sz="2200" dirty="0">
                <a:latin typeface="Century Schoolbook" panose="02040604050505020304" pitchFamily="18" charset="0"/>
              </a:rPr>
              <a:t>G</a:t>
            </a:r>
            <a:r>
              <a:rPr lang="tr-TR" sz="2200" dirty="0" smtClean="0">
                <a:latin typeface="Century Schoolbook" panose="02040604050505020304" pitchFamily="18" charset="0"/>
              </a:rPr>
              <a:t>üncelle </a:t>
            </a:r>
            <a:r>
              <a:rPr lang="tr-TR" sz="2200" dirty="0">
                <a:latin typeface="Century Schoolbook" panose="02040604050505020304" pitchFamily="18" charset="0"/>
              </a:rPr>
              <a:t>butonu ile başka adıma </a:t>
            </a:r>
            <a:r>
              <a:rPr lang="tr-TR" sz="2200" dirty="0" smtClean="0">
                <a:latin typeface="Century Schoolbook" panose="02040604050505020304" pitchFamily="18" charset="0"/>
              </a:rPr>
              <a:t>alınır.</a:t>
            </a:r>
            <a:endParaRPr lang="tr-TR" sz="2200" dirty="0">
              <a:latin typeface="Century Schoolbook" panose="02040604050505020304" pitchFamily="18" charset="0"/>
            </a:endParaRPr>
          </a:p>
        </p:txBody>
      </p:sp>
      <p:pic>
        <p:nvPicPr>
          <p:cNvPr id="4" name="İçerik Yer Tutucusu 3" descr="fafafaga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0"/>
            <a:ext cx="12192000" cy="46675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0" y="1433171"/>
            <a:ext cx="2532185" cy="2950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440537" y="2773907"/>
            <a:ext cx="777923" cy="296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91110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104634" y="6155140"/>
            <a:ext cx="2529384" cy="28660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6" name="Yuvarlatılmış Dikdörtgen 5"/>
          <p:cNvSpPr/>
          <p:nvPr/>
        </p:nvSpPr>
        <p:spPr>
          <a:xfrm>
            <a:off x="104633" y="2869027"/>
            <a:ext cx="1724167" cy="40857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04633" y="5983785"/>
            <a:ext cx="11864454" cy="768546"/>
          </a:xfrm>
        </p:spPr>
        <p:txBody>
          <a:bodyPr>
            <a:noAutofit/>
          </a:bodyPr>
          <a:lstStyle/>
          <a:p>
            <a:pPr lvl="3" algn="just" rtl="0">
              <a:lnSpc>
                <a:spcPct val="90000"/>
              </a:lnSpc>
              <a:spcBef>
                <a:spcPct val="0"/>
              </a:spcBef>
            </a:pPr>
            <a:r>
              <a:rPr lang="tr-TR" sz="2200" b="1" dirty="0">
                <a:latin typeface="Century Schoolbook" panose="02040604050505020304" pitchFamily="18" charset="0"/>
              </a:rPr>
              <a:t>Durum </a:t>
            </a:r>
            <a:r>
              <a:rPr lang="tr-TR" sz="2200" b="1" dirty="0" smtClean="0">
                <a:latin typeface="Century Schoolbook" panose="02040604050505020304" pitchFamily="18" charset="0"/>
              </a:rPr>
              <a:t>Güncelle </a:t>
            </a:r>
            <a:r>
              <a:rPr lang="tr-TR" sz="2200" dirty="0" smtClean="0">
                <a:latin typeface="Century Schoolbook" panose="02040604050505020304" pitchFamily="18" charset="0"/>
              </a:rPr>
              <a:t>Muris ile ilgili olarak, açıklama girilerek sonraki adımlara işlemin alınmasını sağlayan butondur.</a:t>
            </a:r>
            <a:endParaRPr lang="tr-TR" sz="2200" dirty="0">
              <a:latin typeface="Century Schoolbook" panose="02040604050505020304" pitchFamily="18" charset="0"/>
            </a:endParaRPr>
          </a:p>
        </p:txBody>
      </p:sp>
      <p:sp>
        <p:nvSpPr>
          <p:cNvPr id="3" name="İçerik Yer Tutucusu 2"/>
          <p:cNvSpPr>
            <a:spLocks noGrp="1"/>
          </p:cNvSpPr>
          <p:nvPr>
            <p:ph idx="1"/>
          </p:nvPr>
        </p:nvSpPr>
        <p:spPr>
          <a:xfrm>
            <a:off x="0" y="2869027"/>
            <a:ext cx="12087367" cy="1406164"/>
          </a:xfrm>
        </p:spPr>
        <p:txBody>
          <a:bodyPr>
            <a:noAutofit/>
          </a:bodyPr>
          <a:lstStyle/>
          <a:p>
            <a:pPr marL="18288" lvl="3" indent="0" algn="just">
              <a:spcBef>
                <a:spcPts val="1000"/>
              </a:spcBef>
              <a:buNone/>
            </a:pPr>
            <a:r>
              <a:rPr lang="tr-TR" sz="2200" b="1" dirty="0" smtClean="0">
                <a:latin typeface="Century Schoolbook" panose="02040604050505020304" pitchFamily="18" charset="0"/>
              </a:rPr>
              <a:t>Operasyon  </a:t>
            </a:r>
            <a:r>
              <a:rPr lang="tr-TR" sz="2200" dirty="0" smtClean="0">
                <a:latin typeface="Century Schoolbook" panose="02040604050505020304" pitchFamily="18" charset="0"/>
              </a:rPr>
              <a:t>Kişinin </a:t>
            </a:r>
            <a:r>
              <a:rPr lang="tr-TR" sz="2200" dirty="0">
                <a:latin typeface="Century Schoolbook" panose="02040604050505020304" pitchFamily="18" charset="0"/>
              </a:rPr>
              <a:t>detay </a:t>
            </a:r>
            <a:r>
              <a:rPr lang="tr-TR" sz="2200" dirty="0" smtClean="0">
                <a:latin typeface="Century Schoolbook" panose="02040604050505020304" pitchFamily="18" charset="0"/>
              </a:rPr>
              <a:t>bilgilerinin görüntülendiği sayfadır</a:t>
            </a:r>
            <a:r>
              <a:rPr lang="tr-TR" sz="2200" dirty="0">
                <a:latin typeface="Century Schoolbook" panose="02040604050505020304" pitchFamily="18" charset="0"/>
              </a:rPr>
              <a:t>. Sayfada tebligat detayının </a:t>
            </a:r>
            <a:r>
              <a:rPr lang="tr-TR" sz="2200" dirty="0" smtClean="0">
                <a:latin typeface="Century Schoolbook" panose="02040604050505020304" pitchFamily="18" charset="0"/>
              </a:rPr>
              <a:t>girildiği, varislerin </a:t>
            </a:r>
            <a:r>
              <a:rPr lang="tr-TR" sz="2200" dirty="0">
                <a:latin typeface="Century Schoolbook" panose="02040604050505020304" pitchFamily="18" charset="0"/>
              </a:rPr>
              <a:t>görüntülendiği, muris arazilerinin görüntülendiği ve murisin arazilerinin atanan ilçede bulunmamasından dolayı başka bir il/ilçeye yönlendirme isteğinin bulunduğu sayfalardan oluşmaktadır.</a:t>
            </a:r>
          </a:p>
          <a:p>
            <a:pPr algn="just"/>
            <a:endParaRPr lang="tr-TR" sz="2200" dirty="0">
              <a:latin typeface="Century Schoolbook" panose="02040604050505020304" pitchFamily="18" charset="0"/>
            </a:endParaRPr>
          </a:p>
        </p:txBody>
      </p:sp>
      <p:pic>
        <p:nvPicPr>
          <p:cNvPr id="4" name="Resim 3" descr="C:\Users\sinerji-dev12\AppData\Local\Microsoft\Windows\INetCache\Content.Word\capture3DurumGuncellebuton.png"/>
          <p:cNvPicPr/>
          <p:nvPr/>
        </p:nvPicPr>
        <p:blipFill>
          <a:blip r:embed="rId2" cstate="print"/>
          <a:srcRect/>
          <a:stretch>
            <a:fillRect/>
          </a:stretch>
        </p:blipFill>
        <p:spPr bwMode="auto">
          <a:xfrm>
            <a:off x="0" y="4446547"/>
            <a:ext cx="12192000" cy="153723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Resim 4" descr="afasfasgagagag"/>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286902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Dikdörtgen 8"/>
          <p:cNvSpPr/>
          <p:nvPr/>
        </p:nvSpPr>
        <p:spPr>
          <a:xfrm>
            <a:off x="10058400" y="1924819"/>
            <a:ext cx="1132764" cy="35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0218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95533" y="4981434"/>
            <a:ext cx="2306473" cy="40943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95534" y="4981433"/>
            <a:ext cx="11914496" cy="1876567"/>
          </a:xfrm>
        </p:spPr>
        <p:txBody>
          <a:bodyPr>
            <a:noAutofit/>
          </a:bodyPr>
          <a:lstStyle/>
          <a:p>
            <a:pPr lvl="4" algn="just" rtl="0">
              <a:lnSpc>
                <a:spcPct val="90000"/>
              </a:lnSpc>
              <a:spcBef>
                <a:spcPct val="0"/>
              </a:spcBef>
            </a:pPr>
            <a:r>
              <a:rPr lang="tr-TR" sz="2200" b="1" dirty="0">
                <a:latin typeface="Century Schoolbook" panose="02040604050505020304" pitchFamily="18" charset="0"/>
              </a:rPr>
              <a:t>Tebligat </a:t>
            </a:r>
            <a:r>
              <a:rPr lang="tr-TR" sz="2200" b="1" dirty="0" smtClean="0">
                <a:latin typeface="Century Schoolbook" panose="02040604050505020304" pitchFamily="18" charset="0"/>
              </a:rPr>
              <a:t>Detay </a:t>
            </a:r>
            <a:r>
              <a:rPr lang="tr-TR" sz="2200" dirty="0">
                <a:latin typeface="Century Schoolbook" panose="02040604050505020304" pitchFamily="18" charset="0"/>
              </a:rPr>
              <a:t>Varisler bölümünde hazırlanan ve gönderimi yapılan tebligatların varislere ulaşmaması ve başka bir tebligat yolu ile yapılacak tebligat için kullanılacak olan sayfadır. Ayrıca sayfada bulunan tebligat sonrası resmi süre başlangıç tarihinin her iki </a:t>
            </a:r>
            <a:r>
              <a:rPr lang="tr-TR" sz="2200" dirty="0" smtClean="0">
                <a:latin typeface="Century Schoolbook" panose="02040604050505020304" pitchFamily="18" charset="0"/>
              </a:rPr>
              <a:t>durumda da </a:t>
            </a:r>
            <a:r>
              <a:rPr lang="tr-TR" sz="2200" dirty="0">
                <a:latin typeface="Century Schoolbook" panose="02040604050505020304" pitchFamily="18" charset="0"/>
              </a:rPr>
              <a:t>girilmesi gerekmektedir. İlgili bilgiler girildikten sonra kayıt işlemi yapılmalıdır. Ayrıca sayfada kullanılabilecek resmi belgelerin yüklenilebileceği </a:t>
            </a:r>
            <a:r>
              <a:rPr lang="tr-TR" sz="2200" dirty="0" smtClean="0">
                <a:latin typeface="Century Schoolbook" panose="02040604050505020304" pitchFamily="18" charset="0"/>
              </a:rPr>
              <a:t>butonlar da </a:t>
            </a:r>
            <a:r>
              <a:rPr lang="tr-TR" sz="2200" dirty="0">
                <a:latin typeface="Century Schoolbook" panose="02040604050505020304" pitchFamily="18" charset="0"/>
              </a:rPr>
              <a:t>bulunmaktadır. </a:t>
            </a:r>
          </a:p>
        </p:txBody>
      </p:sp>
      <p:pic>
        <p:nvPicPr>
          <p:cNvPr id="4" name="İçerik Yer Tutucusu 3"/>
          <p:cNvPicPr>
            <a:picLocks noGrp="1"/>
          </p:cNvPicPr>
          <p:nvPr>
            <p:ph idx="1"/>
          </p:nvPr>
        </p:nvPicPr>
        <p:blipFill>
          <a:blip r:embed="rId2" cstate="print"/>
          <a:stretch>
            <a:fillRect/>
          </a:stretch>
        </p:blipFill>
        <p:spPr bwMode="auto">
          <a:xfrm>
            <a:off x="0" y="0"/>
            <a:ext cx="12192000" cy="484495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0" y="828313"/>
            <a:ext cx="1282890" cy="181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539891" y="4585648"/>
            <a:ext cx="534570" cy="163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564770" y="3944204"/>
            <a:ext cx="345917" cy="2320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486453" y="1009934"/>
            <a:ext cx="915553" cy="1910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H="1">
            <a:off x="641445" y="1201003"/>
            <a:ext cx="898446" cy="37804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17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163772" y="6228629"/>
            <a:ext cx="1501254"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59307" y="6120235"/>
            <a:ext cx="8087437" cy="518614"/>
          </a:xfrm>
        </p:spPr>
        <p:txBody>
          <a:bodyPr>
            <a:normAutofit/>
          </a:bodyPr>
          <a:lstStyle/>
          <a:p>
            <a:r>
              <a:rPr lang="tr-TR" sz="2400" b="1" dirty="0" smtClean="0">
                <a:solidFill>
                  <a:schemeClr val="tx1"/>
                </a:solidFill>
                <a:latin typeface="Century Schoolbook" panose="02040604050505020304" pitchFamily="18" charset="0"/>
              </a:rPr>
              <a:t>Varisler   </a:t>
            </a:r>
            <a:r>
              <a:rPr lang="tr-TR" sz="2400" dirty="0" smtClean="0">
                <a:solidFill>
                  <a:schemeClr val="tx1"/>
                </a:solidFill>
                <a:latin typeface="Century Schoolbook" panose="02040604050505020304" pitchFamily="18" charset="0"/>
              </a:rPr>
              <a:t>Murisin </a:t>
            </a:r>
            <a:r>
              <a:rPr lang="tr-TR" sz="2400" dirty="0">
                <a:solidFill>
                  <a:schemeClr val="tx1"/>
                </a:solidFill>
                <a:latin typeface="Century Schoolbook" panose="02040604050505020304" pitchFamily="18" charset="0"/>
              </a:rPr>
              <a:t>varislerinin görüntülendiği sayfadır. </a:t>
            </a:r>
          </a:p>
        </p:txBody>
      </p:sp>
      <p:pic>
        <p:nvPicPr>
          <p:cNvPr id="4" name="İçerik Yer Tutucusu 3"/>
          <p:cNvPicPr>
            <a:picLocks noGrp="1"/>
          </p:cNvPicPr>
          <p:nvPr>
            <p:ph idx="1"/>
          </p:nvPr>
        </p:nvPicPr>
        <p:blipFill>
          <a:blip r:embed="rId2" cstate="print"/>
          <a:srcRect/>
          <a:stretch>
            <a:fillRect/>
          </a:stretch>
        </p:blipFill>
        <p:spPr bwMode="auto">
          <a:xfrm>
            <a:off x="0" y="-2"/>
            <a:ext cx="12192000" cy="603231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0" y="1433015"/>
            <a:ext cx="1296537" cy="339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34130" y="1772529"/>
            <a:ext cx="562708" cy="3094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550176" y="5013347"/>
            <a:ext cx="1233968" cy="3502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H="1">
            <a:off x="491320" y="2082019"/>
            <a:ext cx="1942810" cy="414661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68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313897" y="4844956"/>
            <a:ext cx="2238234" cy="34581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6" name="Yuvarlatılmış Dikdörtgen 5"/>
          <p:cNvSpPr/>
          <p:nvPr/>
        </p:nvSpPr>
        <p:spPr>
          <a:xfrm>
            <a:off x="3753134" y="6550925"/>
            <a:ext cx="1766128" cy="20471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5" name="Yuvarlatılmış Dikdörtgen 4"/>
          <p:cNvSpPr/>
          <p:nvPr/>
        </p:nvSpPr>
        <p:spPr>
          <a:xfrm>
            <a:off x="2854895" y="5800299"/>
            <a:ext cx="1676161" cy="3684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13897" y="4544704"/>
            <a:ext cx="11671111" cy="2313296"/>
          </a:xfrm>
        </p:spPr>
        <p:txBody>
          <a:bodyPr>
            <a:noAutofit/>
          </a:bodyPr>
          <a:lstStyle/>
          <a:p>
            <a:pPr algn="just"/>
            <a:r>
              <a:rPr lang="tr-TR" sz="2200" dirty="0">
                <a:solidFill>
                  <a:schemeClr val="tx1"/>
                </a:solidFill>
                <a:latin typeface="Century Schoolbook" panose="02040604050505020304" pitchFamily="18" charset="0"/>
              </a:rPr>
              <a:t>Varisler </a:t>
            </a:r>
            <a:r>
              <a:rPr lang="tr-TR" sz="2200" dirty="0" smtClean="0">
                <a:solidFill>
                  <a:schemeClr val="tx1"/>
                </a:solidFill>
                <a:latin typeface="Century Schoolbook" panose="02040604050505020304" pitchFamily="18" charset="0"/>
              </a:rPr>
              <a:t>sayfasında </a:t>
            </a:r>
            <a:r>
              <a:rPr lang="tr-TR" sz="2200" dirty="0">
                <a:solidFill>
                  <a:schemeClr val="tx1"/>
                </a:solidFill>
                <a:latin typeface="Century Schoolbook" panose="02040604050505020304" pitchFamily="18" charset="0"/>
              </a:rPr>
              <a:t>varislere özel tebligatların hazırlanacağı buton bulunmaktadır. Tebligat </a:t>
            </a:r>
            <a:r>
              <a:rPr lang="tr-TR" sz="2200" dirty="0" smtClean="0">
                <a:solidFill>
                  <a:schemeClr val="tx1"/>
                </a:solidFill>
                <a:latin typeface="Century Schoolbook" panose="02040604050505020304" pitchFamily="18" charset="0"/>
              </a:rPr>
              <a:t>Hazırla butonu, </a:t>
            </a:r>
            <a:r>
              <a:rPr lang="tr-TR" sz="2200" dirty="0">
                <a:solidFill>
                  <a:schemeClr val="tx1"/>
                </a:solidFill>
                <a:latin typeface="Century Schoolbook" panose="02040604050505020304" pitchFamily="18" charset="0"/>
              </a:rPr>
              <a:t>ilgili varise gönderilecek olan tebligatı hazırlar. Resmi yolla mirastan men olan kişilerin tebligattan </a:t>
            </a:r>
            <a:r>
              <a:rPr lang="tr-TR" sz="2200" dirty="0" smtClean="0">
                <a:solidFill>
                  <a:schemeClr val="tx1"/>
                </a:solidFill>
                <a:latin typeface="Century Schoolbook" panose="02040604050505020304" pitchFamily="18" charset="0"/>
              </a:rPr>
              <a:t>çıkartılacağı </a:t>
            </a:r>
            <a:r>
              <a:rPr lang="tr-TR" sz="2200" dirty="0">
                <a:solidFill>
                  <a:schemeClr val="tx1"/>
                </a:solidFill>
                <a:latin typeface="Century Schoolbook" panose="02040604050505020304" pitchFamily="18" charset="0"/>
              </a:rPr>
              <a:t>buton bulunmaktadır. Ayrıca özel durumlarda ya da </a:t>
            </a:r>
            <a:r>
              <a:rPr lang="tr-TR" sz="2200" dirty="0" smtClean="0">
                <a:solidFill>
                  <a:schemeClr val="tx1"/>
                </a:solidFill>
                <a:latin typeface="Century Schoolbook" panose="02040604050505020304" pitchFamily="18" charset="0"/>
              </a:rPr>
              <a:t>varisin </a:t>
            </a:r>
            <a:r>
              <a:rPr lang="tr-TR" sz="2200" dirty="0">
                <a:solidFill>
                  <a:schemeClr val="tx1"/>
                </a:solidFill>
                <a:latin typeface="Century Schoolbook" panose="02040604050505020304" pitchFamily="18" charset="0"/>
              </a:rPr>
              <a:t>hayatını </a:t>
            </a:r>
            <a:r>
              <a:rPr lang="tr-TR" sz="2200" dirty="0" smtClean="0">
                <a:solidFill>
                  <a:schemeClr val="tx1"/>
                </a:solidFill>
                <a:latin typeface="Century Schoolbook" panose="02040604050505020304" pitchFamily="18" charset="0"/>
              </a:rPr>
              <a:t>kaybetmesi durumunda, </a:t>
            </a:r>
            <a:r>
              <a:rPr lang="tr-TR" sz="2200" dirty="0">
                <a:solidFill>
                  <a:schemeClr val="tx1"/>
                </a:solidFill>
                <a:latin typeface="Century Schoolbook" panose="02040604050505020304" pitchFamily="18" charset="0"/>
              </a:rPr>
              <a:t>varisin varislerine ulaşılabilmesi için M</a:t>
            </a:r>
            <a:r>
              <a:rPr lang="tr-TR" sz="2200" dirty="0" smtClean="0">
                <a:solidFill>
                  <a:schemeClr val="tx1"/>
                </a:solidFill>
                <a:latin typeface="Century Schoolbook" panose="02040604050505020304" pitchFamily="18" charset="0"/>
              </a:rPr>
              <a:t>irasçı </a:t>
            </a:r>
            <a:r>
              <a:rPr lang="tr-TR" sz="2200" dirty="0">
                <a:solidFill>
                  <a:schemeClr val="tx1"/>
                </a:solidFill>
                <a:latin typeface="Century Schoolbook" panose="02040604050505020304" pitchFamily="18" charset="0"/>
              </a:rPr>
              <a:t>B</a:t>
            </a:r>
            <a:r>
              <a:rPr lang="tr-TR" sz="2200" dirty="0" smtClean="0">
                <a:solidFill>
                  <a:schemeClr val="tx1"/>
                </a:solidFill>
                <a:latin typeface="Century Schoolbook" panose="02040604050505020304" pitchFamily="18" charset="0"/>
              </a:rPr>
              <a:t>ul </a:t>
            </a:r>
            <a:r>
              <a:rPr lang="tr-TR" sz="2200" dirty="0">
                <a:solidFill>
                  <a:schemeClr val="tx1"/>
                </a:solidFill>
                <a:latin typeface="Century Schoolbook" panose="02040604050505020304" pitchFamily="18" charset="0"/>
              </a:rPr>
              <a:t>butonu bulunmaktadır. Bu buton ile varisin varislerine erişim sağlanabilir ve murisin varisleri listesine kişi eklenebilir. Ek olarak varislerin adreslerine ulaşılabileceği A</a:t>
            </a:r>
            <a:r>
              <a:rPr lang="tr-TR" sz="2200" dirty="0" smtClean="0">
                <a:solidFill>
                  <a:schemeClr val="tx1"/>
                </a:solidFill>
                <a:latin typeface="Century Schoolbook" panose="02040604050505020304" pitchFamily="18" charset="0"/>
              </a:rPr>
              <a:t>dres </a:t>
            </a:r>
            <a:r>
              <a:rPr lang="tr-TR" sz="2200" dirty="0">
                <a:solidFill>
                  <a:schemeClr val="tx1"/>
                </a:solidFill>
                <a:latin typeface="Century Schoolbook" panose="02040604050505020304" pitchFamily="18" charset="0"/>
              </a:rPr>
              <a:t>G</a:t>
            </a:r>
            <a:r>
              <a:rPr lang="tr-TR" sz="2200" dirty="0" smtClean="0">
                <a:solidFill>
                  <a:schemeClr val="tx1"/>
                </a:solidFill>
                <a:latin typeface="Century Schoolbook" panose="02040604050505020304" pitchFamily="18" charset="0"/>
              </a:rPr>
              <a:t>öster </a:t>
            </a:r>
            <a:r>
              <a:rPr lang="tr-TR" sz="2200" dirty="0">
                <a:solidFill>
                  <a:schemeClr val="tx1"/>
                </a:solidFill>
                <a:latin typeface="Century Schoolbook" panose="02040604050505020304" pitchFamily="18" charset="0"/>
              </a:rPr>
              <a:t>butonu da sayfada yer </a:t>
            </a:r>
            <a:r>
              <a:rPr lang="tr-TR" sz="2200" dirty="0" smtClean="0">
                <a:solidFill>
                  <a:schemeClr val="tx1"/>
                </a:solidFill>
                <a:latin typeface="Century Schoolbook" panose="02040604050505020304" pitchFamily="18" charset="0"/>
              </a:rPr>
              <a:t>almaktadır.</a:t>
            </a:r>
            <a:endParaRPr lang="tr-TR" sz="2200" dirty="0">
              <a:solidFill>
                <a:schemeClr val="tx1"/>
              </a:solidFill>
              <a:latin typeface="Century Schoolbook" panose="02040604050505020304" pitchFamily="18" charset="0"/>
            </a:endParaRPr>
          </a:p>
        </p:txBody>
      </p:sp>
      <p:pic>
        <p:nvPicPr>
          <p:cNvPr id="4" name="İçerik Yer Tutucusu 3" descr="C:\Users\Pckopat\Desktop\Adsız.jpg"/>
          <p:cNvPicPr>
            <a:picLocks noGrp="1"/>
          </p:cNvPicPr>
          <p:nvPr>
            <p:ph idx="1"/>
          </p:nvPr>
        </p:nvPicPr>
        <p:blipFill>
          <a:blip r:embed="rId2" cstate="print"/>
          <a:stretch>
            <a:fillRect/>
          </a:stretch>
        </p:blipFill>
        <p:spPr bwMode="auto">
          <a:xfrm>
            <a:off x="0" y="0"/>
            <a:ext cx="12192000" cy="454470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ikdörtgen 6"/>
          <p:cNvSpPr/>
          <p:nvPr/>
        </p:nvSpPr>
        <p:spPr>
          <a:xfrm>
            <a:off x="10849970" y="3220872"/>
            <a:ext cx="655093" cy="1774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374710" y="791570"/>
            <a:ext cx="655093" cy="2047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505064" y="2620371"/>
            <a:ext cx="561592" cy="300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256" y="646065"/>
            <a:ext cx="1267986" cy="2546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9187219" y="2920621"/>
            <a:ext cx="789294" cy="2047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75712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87149" y="6045958"/>
            <a:ext cx="3034353" cy="38896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86519" y="5923128"/>
            <a:ext cx="11768919" cy="832514"/>
          </a:xfrm>
        </p:spPr>
        <p:txBody>
          <a:bodyPr>
            <a:normAutofit/>
          </a:bodyPr>
          <a:lstStyle/>
          <a:p>
            <a:pPr lvl="4" algn="just" rtl="0">
              <a:lnSpc>
                <a:spcPct val="90000"/>
              </a:lnSpc>
              <a:spcBef>
                <a:spcPct val="0"/>
              </a:spcBef>
            </a:pPr>
            <a:r>
              <a:rPr lang="tr-TR" sz="2400" b="1" dirty="0">
                <a:latin typeface="Century Schoolbook" panose="02040604050505020304" pitchFamily="18" charset="0"/>
              </a:rPr>
              <a:t>Murisin </a:t>
            </a:r>
            <a:r>
              <a:rPr lang="tr-TR" sz="2400" b="1" dirty="0" smtClean="0">
                <a:latin typeface="Century Schoolbook" panose="02040604050505020304" pitchFamily="18" charset="0"/>
              </a:rPr>
              <a:t>Arazileri </a:t>
            </a:r>
            <a:r>
              <a:rPr lang="tr-TR" sz="2400" dirty="0">
                <a:latin typeface="Century Schoolbook" panose="02040604050505020304" pitchFamily="18" charset="0"/>
              </a:rPr>
              <a:t>Murisin arazilerinin görüntülendiği sayfadır. Bu sayfada murisin arazi varlığı kontrol edilir</a:t>
            </a:r>
            <a:r>
              <a:rPr lang="tr-TR" sz="2400" dirty="0" smtClean="0">
                <a:latin typeface="Century Schoolbook" panose="02040604050505020304" pitchFamily="18" charset="0"/>
              </a:rPr>
              <a:t>.</a:t>
            </a:r>
            <a:endParaRPr lang="tr-TR" sz="2400" dirty="0">
              <a:latin typeface="Century Schoolbook" panose="02040604050505020304" pitchFamily="18" charset="0"/>
            </a:endParaRPr>
          </a:p>
        </p:txBody>
      </p:sp>
      <p:pic>
        <p:nvPicPr>
          <p:cNvPr id="4" name="İçerik Yer Tutucusu 3"/>
          <p:cNvPicPr>
            <a:picLocks noGrp="1"/>
          </p:cNvPicPr>
          <p:nvPr>
            <p:ph idx="1"/>
          </p:nvPr>
        </p:nvPicPr>
        <p:blipFill>
          <a:blip r:embed="rId2" cstate="print"/>
          <a:srcRect/>
          <a:stretch>
            <a:fillRect/>
          </a:stretch>
        </p:blipFill>
        <p:spPr bwMode="auto">
          <a:xfrm>
            <a:off x="0" y="0"/>
            <a:ext cx="12192000" cy="604595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2771336" y="1392702"/>
            <a:ext cx="900332" cy="253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1165310"/>
            <a:ext cx="1173707" cy="335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1209361" y="3480179"/>
            <a:ext cx="650543" cy="218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H="1">
            <a:off x="1746703" y="1705077"/>
            <a:ext cx="1474799" cy="43308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25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7400" y="1625600"/>
            <a:ext cx="10769600" cy="4365767"/>
          </a:xfrm>
        </p:spPr>
        <p:txBody>
          <a:bodyPr>
            <a:noAutofit/>
          </a:bodyPr>
          <a:lstStyle/>
          <a:p>
            <a:pPr algn="just">
              <a:buFont typeface="Wingdings" panose="05000000000000000000" pitchFamily="2" charset="2"/>
              <a:buChar char="Ø"/>
            </a:pPr>
            <a:r>
              <a:rPr lang="tr-TR" sz="2800" dirty="0" smtClean="0">
                <a:latin typeface="Century Schoolbook" panose="02040604050505020304" pitchFamily="18" charset="0"/>
              </a:rPr>
              <a:t>Tarım </a:t>
            </a:r>
            <a:r>
              <a:rPr lang="tr-TR" sz="2800" dirty="0">
                <a:latin typeface="Century Schoolbook" panose="02040604050505020304" pitchFamily="18" charset="0"/>
              </a:rPr>
              <a:t>Arazileri Yönetimi Daire Başkanlığı kapsamında yer alan Tarım Arazilerinde M</a:t>
            </a:r>
            <a:r>
              <a:rPr lang="tr-TR" sz="2800" dirty="0" smtClean="0">
                <a:latin typeface="Century Schoolbook" panose="02040604050505020304" pitchFamily="18" charset="0"/>
              </a:rPr>
              <a:t>iras </a:t>
            </a:r>
            <a:r>
              <a:rPr lang="tr-TR" sz="2800" dirty="0">
                <a:latin typeface="Century Schoolbook" panose="02040604050505020304" pitchFamily="18" charset="0"/>
              </a:rPr>
              <a:t>İntikal Takip Sistemi (TAMİTS), </a:t>
            </a:r>
            <a:r>
              <a:rPr lang="tr-TR" sz="2800" dirty="0" smtClean="0">
                <a:latin typeface="Century Schoolbook" panose="02040604050505020304" pitchFamily="18" charset="0"/>
              </a:rPr>
              <a:t>31.12.2014 </a:t>
            </a:r>
            <a:r>
              <a:rPr lang="tr-TR" sz="2800" dirty="0">
                <a:latin typeface="Century Schoolbook" panose="02040604050505020304" pitchFamily="18" charset="0"/>
              </a:rPr>
              <a:t>tarihli Resmi Gazete’de yayımlanarak yürürlüğe </a:t>
            </a:r>
            <a:r>
              <a:rPr lang="tr-TR" sz="2800" dirty="0" smtClean="0">
                <a:latin typeface="Century Schoolbook" panose="02040604050505020304" pitchFamily="18" charset="0"/>
              </a:rPr>
              <a:t>giren, ‘Tarımsal </a:t>
            </a:r>
            <a:r>
              <a:rPr lang="tr-TR" sz="2800" dirty="0">
                <a:latin typeface="Century Schoolbook" panose="02040604050505020304" pitchFamily="18" charset="0"/>
              </a:rPr>
              <a:t>Arazilerin Mülkiyetinin Devrine İlişkin </a:t>
            </a:r>
            <a:r>
              <a:rPr lang="tr-TR" sz="2800" dirty="0" smtClean="0">
                <a:latin typeface="Century Schoolbook" panose="02040604050505020304" pitchFamily="18" charset="0"/>
              </a:rPr>
              <a:t>Yönetmelik’ içerisinde yer alan uygulama </a:t>
            </a:r>
            <a:r>
              <a:rPr lang="tr-TR" sz="2800" dirty="0">
                <a:latin typeface="Century Schoolbook" panose="02040604050505020304" pitchFamily="18" charset="0"/>
              </a:rPr>
              <a:t>süreçlerinden intikal takibinin kontrol ve kayıt altına alındığı bir sistemdir. </a:t>
            </a:r>
          </a:p>
          <a:p>
            <a:pPr algn="just">
              <a:buFont typeface="Wingdings" panose="05000000000000000000" pitchFamily="2" charset="2"/>
              <a:buChar char="Ø"/>
            </a:pPr>
            <a:r>
              <a:rPr lang="tr-TR" sz="2800" dirty="0" smtClean="0">
                <a:latin typeface="Century Schoolbook" panose="02040604050505020304" pitchFamily="18" charset="0"/>
              </a:rPr>
              <a:t>İl </a:t>
            </a:r>
            <a:r>
              <a:rPr lang="tr-TR" sz="2800" dirty="0">
                <a:latin typeface="Century Schoolbook" panose="02040604050505020304" pitchFamily="18" charset="0"/>
              </a:rPr>
              <a:t>ve ilçe bazında kişinin ikametinin bulunduğu son yer </a:t>
            </a:r>
            <a:r>
              <a:rPr lang="tr-TR" sz="2800" dirty="0" smtClean="0">
                <a:latin typeface="Century Schoolbook" panose="02040604050505020304" pitchFamily="18" charset="0"/>
              </a:rPr>
              <a:t>dikkate alınarak </a:t>
            </a:r>
            <a:r>
              <a:rPr lang="tr-TR" sz="2800" dirty="0">
                <a:latin typeface="Century Schoolbook" panose="02040604050505020304" pitchFamily="18" charset="0"/>
              </a:rPr>
              <a:t>takip işlemi başlatılır.</a:t>
            </a:r>
          </a:p>
          <a:p>
            <a:pPr algn="just"/>
            <a:endParaRPr lang="tr-TR" sz="2800" dirty="0">
              <a:latin typeface="Century Schoolbook" panose="02040604050505020304" pitchFamily="18" charset="0"/>
            </a:endParaRPr>
          </a:p>
        </p:txBody>
      </p:sp>
      <p:sp>
        <p:nvSpPr>
          <p:cNvPr id="4" name="Unvan 3"/>
          <p:cNvSpPr>
            <a:spLocks noGrp="1"/>
          </p:cNvSpPr>
          <p:nvPr>
            <p:ph type="title"/>
          </p:nvPr>
        </p:nvSpPr>
        <p:spPr>
          <a:xfrm>
            <a:off x="1463722" y="484305"/>
            <a:ext cx="9416956" cy="774511"/>
          </a:xfrm>
        </p:spPr>
        <p:txBody>
          <a:bodyPr>
            <a:normAutofit/>
          </a:bodyPr>
          <a:lstStyle/>
          <a:p>
            <a:pPr algn="ctr"/>
            <a:r>
              <a:rPr lang="tr-TR" sz="4000" b="1" dirty="0" smtClean="0">
                <a:ln>
                  <a:solidFill>
                    <a:srgbClr val="002060"/>
                  </a:solidFill>
                </a:ln>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t>TANIM VE KAPSAM</a:t>
            </a:r>
            <a:endParaRPr lang="tr-TR" sz="4000" b="1" dirty="0">
              <a:ln>
                <a:solidFill>
                  <a:srgbClr val="002060"/>
                </a:solidFill>
              </a:ln>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endParaRPr>
          </a:p>
        </p:txBody>
      </p:sp>
    </p:spTree>
    <p:extLst>
      <p:ext uri="{BB962C8B-B14F-4D97-AF65-F5344CB8AC3E}">
        <p14:creationId xmlns:p14="http://schemas.microsoft.com/office/powerpoint/2010/main" val="97267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59306" y="6032310"/>
            <a:ext cx="2442952" cy="37531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59306" y="5909481"/>
            <a:ext cx="11655189" cy="848619"/>
          </a:xfrm>
        </p:spPr>
        <p:txBody>
          <a:bodyPr>
            <a:normAutofit/>
          </a:bodyPr>
          <a:lstStyle/>
          <a:p>
            <a:pPr algn="just"/>
            <a:r>
              <a:rPr lang="tr-TR" sz="2400" b="1" dirty="0" smtClean="0">
                <a:solidFill>
                  <a:schemeClr val="tx1"/>
                </a:solidFill>
                <a:latin typeface="Century Schoolbook" panose="02040604050505020304" pitchFamily="18" charset="0"/>
              </a:rPr>
              <a:t> Arazi Konumu  </a:t>
            </a:r>
            <a:r>
              <a:rPr lang="tr-TR" sz="2400" dirty="0" smtClean="0">
                <a:solidFill>
                  <a:schemeClr val="tx1"/>
                </a:solidFill>
                <a:latin typeface="Century Schoolbook" panose="02040604050505020304" pitchFamily="18" charset="0"/>
              </a:rPr>
              <a:t>Murisin arazileri sayfasında </a:t>
            </a:r>
            <a:r>
              <a:rPr lang="tr-TR" sz="2400" dirty="0">
                <a:solidFill>
                  <a:schemeClr val="tx1"/>
                </a:solidFill>
                <a:latin typeface="Century Schoolbook" panose="02040604050505020304" pitchFamily="18" charset="0"/>
              </a:rPr>
              <a:t>bulunan arazi konumu butonuna basıldığında </a:t>
            </a:r>
            <a:r>
              <a:rPr lang="tr-TR" sz="2400" dirty="0" smtClean="0">
                <a:solidFill>
                  <a:schemeClr val="tx1"/>
                </a:solidFill>
                <a:latin typeface="Century Schoolbook" panose="02040604050505020304" pitchFamily="18" charset="0"/>
              </a:rPr>
              <a:t>yukarıdaki gibi </a:t>
            </a:r>
            <a:r>
              <a:rPr lang="tr-TR" sz="2400" dirty="0">
                <a:solidFill>
                  <a:schemeClr val="tx1"/>
                </a:solidFill>
                <a:latin typeface="Century Schoolbook" panose="02040604050505020304" pitchFamily="18" charset="0"/>
              </a:rPr>
              <a:t>ilgili taşınmazın uydu görüntüsüne ulaşılır. </a:t>
            </a:r>
          </a:p>
        </p:txBody>
      </p:sp>
      <p:pic>
        <p:nvPicPr>
          <p:cNvPr id="4" name="İçerik Yer Tutucusu 3"/>
          <p:cNvPicPr>
            <a:picLocks noGrp="1"/>
          </p:cNvPicPr>
          <p:nvPr>
            <p:ph idx="1"/>
          </p:nvPr>
        </p:nvPicPr>
        <p:blipFill>
          <a:blip r:embed="rId2" cstate="print"/>
          <a:srcRect/>
          <a:stretch>
            <a:fillRect/>
          </a:stretch>
        </p:blipFill>
        <p:spPr bwMode="auto">
          <a:xfrm>
            <a:off x="0" y="-1"/>
            <a:ext cx="12192000" cy="590948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0" y="805218"/>
            <a:ext cx="1132764" cy="2456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569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118280" y="5972601"/>
            <a:ext cx="1028132" cy="3326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6" name="Yuvarlatılmış Dikdörtgen 5"/>
          <p:cNvSpPr/>
          <p:nvPr/>
        </p:nvSpPr>
        <p:spPr>
          <a:xfrm>
            <a:off x="118279" y="5172501"/>
            <a:ext cx="6409130" cy="40602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18279" y="5008728"/>
            <a:ext cx="11741625" cy="1637733"/>
          </a:xfrm>
        </p:spPr>
        <p:txBody>
          <a:bodyPr>
            <a:noAutofit/>
          </a:bodyPr>
          <a:lstStyle/>
          <a:p>
            <a:pPr lvl="4" algn="just"/>
            <a:r>
              <a:rPr lang="tr-TR" sz="2400" b="1" dirty="0">
                <a:latin typeface="Century Schoolbook" panose="02040604050505020304" pitchFamily="18" charset="0"/>
              </a:rPr>
              <a:t>Başka B</a:t>
            </a:r>
            <a:r>
              <a:rPr lang="tr-TR" sz="2400" b="1" dirty="0" smtClean="0">
                <a:latin typeface="Century Schoolbook" panose="02040604050505020304" pitchFamily="18" charset="0"/>
              </a:rPr>
              <a:t>ir </a:t>
            </a:r>
            <a:r>
              <a:rPr lang="tr-TR" sz="2400" b="1" dirty="0">
                <a:latin typeface="Century Schoolbook" panose="02040604050505020304" pitchFamily="18" charset="0"/>
              </a:rPr>
              <a:t>İ</a:t>
            </a:r>
            <a:r>
              <a:rPr lang="tr-TR" sz="2400" b="1" dirty="0" smtClean="0">
                <a:latin typeface="Century Schoolbook" panose="02040604050505020304" pitchFamily="18" charset="0"/>
              </a:rPr>
              <a:t>l’e </a:t>
            </a:r>
            <a:r>
              <a:rPr lang="tr-TR" sz="2400" b="1" dirty="0">
                <a:latin typeface="Century Schoolbook" panose="02040604050505020304" pitchFamily="18" charset="0"/>
              </a:rPr>
              <a:t>ve İ</a:t>
            </a:r>
            <a:r>
              <a:rPr lang="tr-TR" sz="2400" b="1" dirty="0" smtClean="0">
                <a:latin typeface="Century Schoolbook" panose="02040604050505020304" pitchFamily="18" charset="0"/>
              </a:rPr>
              <a:t>lçe’ye </a:t>
            </a:r>
            <a:r>
              <a:rPr lang="tr-TR" sz="2400" b="1" dirty="0">
                <a:latin typeface="Century Schoolbook" panose="02040604050505020304" pitchFamily="18" charset="0"/>
              </a:rPr>
              <a:t>Atma </a:t>
            </a:r>
            <a:r>
              <a:rPr lang="tr-TR" sz="2400" b="1" dirty="0" smtClean="0">
                <a:latin typeface="Century Schoolbook" panose="02040604050505020304" pitchFamily="18" charset="0"/>
              </a:rPr>
              <a:t>İsteği </a:t>
            </a:r>
            <a:r>
              <a:rPr lang="tr-TR" sz="2400" dirty="0">
                <a:latin typeface="Century Schoolbook" panose="02040604050505020304" pitchFamily="18" charset="0"/>
              </a:rPr>
              <a:t>M</a:t>
            </a:r>
            <a:r>
              <a:rPr lang="tr-TR" sz="2400" dirty="0" smtClean="0">
                <a:latin typeface="Century Schoolbook" panose="02040604050505020304" pitchFamily="18" charset="0"/>
              </a:rPr>
              <a:t>urisin </a:t>
            </a:r>
            <a:r>
              <a:rPr lang="tr-TR" sz="2400" dirty="0">
                <a:latin typeface="Century Schoolbook" panose="02040604050505020304" pitchFamily="18" charset="0"/>
              </a:rPr>
              <a:t>görüntülenen ilçede işlem yapılması tarım arazisi varlığına göre uygun </a:t>
            </a:r>
            <a:r>
              <a:rPr lang="tr-TR" sz="2400" dirty="0" smtClean="0">
                <a:latin typeface="Century Schoolbook" panose="02040604050505020304" pitchFamily="18" charset="0"/>
              </a:rPr>
              <a:t>değilse </a:t>
            </a:r>
            <a:r>
              <a:rPr lang="tr-TR" sz="2400" dirty="0">
                <a:latin typeface="Century Schoolbook" panose="02040604050505020304" pitchFamily="18" charset="0"/>
              </a:rPr>
              <a:t>gerekli açıklama girilir, K</a:t>
            </a:r>
            <a:r>
              <a:rPr lang="tr-TR" sz="2400" dirty="0" smtClean="0">
                <a:latin typeface="Century Schoolbook" panose="02040604050505020304" pitchFamily="18" charset="0"/>
              </a:rPr>
              <a:t>aydet </a:t>
            </a:r>
            <a:r>
              <a:rPr lang="tr-TR" sz="2400" dirty="0">
                <a:latin typeface="Century Schoolbook" panose="02040604050505020304" pitchFamily="18" charset="0"/>
              </a:rPr>
              <a:t>butonu ile girilen açıklama </a:t>
            </a:r>
            <a:r>
              <a:rPr lang="tr-TR" sz="2400" dirty="0" smtClean="0">
                <a:latin typeface="Century Schoolbook" panose="02040604050505020304" pitchFamily="18" charset="0"/>
              </a:rPr>
              <a:t>kaydedilerek </a:t>
            </a:r>
            <a:r>
              <a:rPr lang="tr-TR" sz="2400" dirty="0">
                <a:latin typeface="Century Schoolbook" panose="02040604050505020304" pitchFamily="18" charset="0"/>
              </a:rPr>
              <a:t>Genel Müdürlük Sistem sorumlusuna yönlendirilir</a:t>
            </a:r>
            <a:r>
              <a:rPr lang="tr-TR" sz="2400" dirty="0" smtClean="0">
                <a:latin typeface="Century Schoolbook" panose="02040604050505020304" pitchFamily="18" charset="0"/>
              </a:rPr>
              <a:t>.</a:t>
            </a:r>
            <a:endParaRPr lang="tr-TR" sz="2400" dirty="0">
              <a:latin typeface="Century Schoolbook" panose="02040604050505020304" pitchFamily="18" charset="0"/>
            </a:endParaRPr>
          </a:p>
        </p:txBody>
      </p:sp>
      <p:pic>
        <p:nvPicPr>
          <p:cNvPr id="4" name="İçerik Yer Tutucusu 3" descr="ililceatama"/>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12192000" cy="50087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3812344" y="1111715"/>
            <a:ext cx="2715065" cy="393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32012" y="3521121"/>
            <a:ext cx="764275" cy="4196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H="1">
            <a:off x="1610436" y="1504875"/>
            <a:ext cx="2683813" cy="36676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021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109182" y="5158854"/>
            <a:ext cx="2442949" cy="423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09182" y="4940490"/>
            <a:ext cx="11937241" cy="1917510"/>
          </a:xfrm>
        </p:spPr>
        <p:txBody>
          <a:bodyPr>
            <a:noAutofit/>
          </a:bodyPr>
          <a:lstStyle/>
          <a:p>
            <a:pPr lvl="1" algn="just"/>
            <a:r>
              <a:rPr lang="tr-TR" sz="2200" b="1" dirty="0" smtClean="0">
                <a:latin typeface="Century Schoolbook" panose="02040604050505020304" pitchFamily="18" charset="0"/>
              </a:rPr>
              <a:t>Tebligat Yapıldı</a:t>
            </a:r>
            <a:r>
              <a:rPr lang="tr-TR" sz="2200" dirty="0" smtClean="0">
                <a:latin typeface="Century Schoolbook" panose="02040604050505020304" pitchFamily="18" charset="0"/>
              </a:rPr>
              <a:t> Alıcılara tebligatın yapıldığı ve üç aylık yasal intikal süresi için kişinin bekletildiği saftadır. Üç aylık resmi işlem süresi sonunda TAKBİS (Taşınmaz varlığı) kontrolü yapılır. Kişi üzerinde tarım arazisi var ise bir sonraki adıma, eğer kalmadı ise kişinin son kontrol için başka bir adıma otomatik olarak yönlendirilir ve yönlendirilen sayfada taşınmaz devrinin uygun yapılıp yapılmadığının kontrolü yapılır.</a:t>
            </a:r>
            <a:endParaRPr lang="tr-TR" sz="2200" dirty="0">
              <a:latin typeface="Century Schoolbook" panose="02040604050505020304" pitchFamily="18" charset="0"/>
            </a:endParaRPr>
          </a:p>
        </p:txBody>
      </p:sp>
      <p:pic>
        <p:nvPicPr>
          <p:cNvPr id="6" name="İçerik Yer Tutucusu 3"/>
          <p:cNvPicPr>
            <a:picLocks noGrp="1"/>
          </p:cNvPicPr>
          <p:nvPr>
            <p:ph idx="1"/>
          </p:nvPr>
        </p:nvPicPr>
        <p:blipFill>
          <a:blip r:embed="rId2" cstate="print"/>
          <a:stretch>
            <a:fillRect/>
          </a:stretch>
        </p:blipFill>
        <p:spPr bwMode="auto">
          <a:xfrm>
            <a:off x="0" y="553998"/>
            <a:ext cx="12192000" cy="4386492"/>
          </a:xfrm>
          <a:prstGeom prst="rect">
            <a:avLst/>
          </a:prstGeom>
          <a:noFill/>
          <a:ln w="9525">
            <a:noFill/>
            <a:miter lim="800000"/>
            <a:headEnd/>
            <a:tailEnd/>
          </a:ln>
        </p:spPr>
      </p:pic>
      <p:sp>
        <p:nvSpPr>
          <p:cNvPr id="7" name="Dikdörtgen 6"/>
          <p:cNvSpPr/>
          <p:nvPr/>
        </p:nvSpPr>
        <p:spPr>
          <a:xfrm>
            <a:off x="1" y="2307101"/>
            <a:ext cx="1282890" cy="3514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0" y="25143"/>
            <a:ext cx="3070746"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solidFill>
                  <a:schemeClr val="tx1"/>
                </a:solidFill>
                <a:latin typeface="Century Schoolbook" panose="02040604050505020304" pitchFamily="18" charset="0"/>
              </a:rPr>
              <a:t>TEBLİGAT </a:t>
            </a:r>
            <a:r>
              <a:rPr lang="tr-TR" sz="2000" b="1" dirty="0" smtClean="0">
                <a:solidFill>
                  <a:schemeClr val="tx1"/>
                </a:solidFill>
                <a:latin typeface="Century Schoolbook" panose="02040604050505020304" pitchFamily="18" charset="0"/>
              </a:rPr>
              <a:t>YAPILDI</a:t>
            </a:r>
            <a:endParaRPr lang="tr-TR" sz="2000" dirty="0">
              <a:solidFill>
                <a:schemeClr val="tx1"/>
              </a:solidFill>
            </a:endParaRPr>
          </a:p>
        </p:txBody>
      </p:sp>
      <p:sp>
        <p:nvSpPr>
          <p:cNvPr id="10" name="Dikdörtgen 9"/>
          <p:cNvSpPr/>
          <p:nvPr/>
        </p:nvSpPr>
        <p:spPr>
          <a:xfrm>
            <a:off x="1419367" y="2074460"/>
            <a:ext cx="928048" cy="3548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34571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36477" y="5268036"/>
            <a:ext cx="3603010"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36477" y="5268036"/>
            <a:ext cx="11914495" cy="1589964"/>
          </a:xfrm>
        </p:spPr>
        <p:txBody>
          <a:bodyPr>
            <a:noAutofit/>
          </a:bodyPr>
          <a:lstStyle/>
          <a:p>
            <a:pPr lvl="2" algn="just"/>
            <a:r>
              <a:rPr lang="tr-TR" sz="2400" b="1" dirty="0">
                <a:latin typeface="Century Schoolbook" panose="02040604050505020304" pitchFamily="18" charset="0"/>
              </a:rPr>
              <a:t>Mahkemeye </a:t>
            </a:r>
            <a:r>
              <a:rPr lang="tr-TR" sz="2400" b="1" dirty="0" smtClean="0">
                <a:latin typeface="Century Schoolbook" panose="02040604050505020304" pitchFamily="18" charset="0"/>
              </a:rPr>
              <a:t>Verilecek</a:t>
            </a:r>
            <a:r>
              <a:rPr lang="tr-TR" sz="2400" dirty="0" smtClean="0">
                <a:latin typeface="Century Schoolbook" panose="02040604050505020304" pitchFamily="18" charset="0"/>
              </a:rPr>
              <a:t> Tebligat yapılarak </a:t>
            </a:r>
            <a:r>
              <a:rPr lang="tr-TR" sz="2400" dirty="0">
                <a:latin typeface="Century Schoolbook" panose="02040604050505020304" pitchFamily="18" charset="0"/>
              </a:rPr>
              <a:t>üç aylık resmi bekleme </a:t>
            </a:r>
            <a:r>
              <a:rPr lang="tr-TR" sz="2400" dirty="0" smtClean="0">
                <a:latin typeface="Century Schoolbook" panose="02040604050505020304" pitchFamily="18" charset="0"/>
              </a:rPr>
              <a:t>süresi sonrası yapılan TAKBİS </a:t>
            </a:r>
            <a:r>
              <a:rPr lang="tr-TR" sz="2400" dirty="0">
                <a:latin typeface="Century Schoolbook" panose="02040604050505020304" pitchFamily="18" charset="0"/>
              </a:rPr>
              <a:t>(Taşınmaz varlığı) </a:t>
            </a:r>
            <a:r>
              <a:rPr lang="tr-TR" sz="2400" dirty="0" smtClean="0">
                <a:latin typeface="Century Schoolbook" panose="02040604050505020304" pitchFamily="18" charset="0"/>
              </a:rPr>
              <a:t>kontrolünde, </a:t>
            </a:r>
            <a:r>
              <a:rPr lang="tr-TR" sz="2400" dirty="0">
                <a:latin typeface="Century Schoolbook" panose="02040604050505020304" pitchFamily="18" charset="0"/>
              </a:rPr>
              <a:t>kişi üzerinde halen taşınmaz tespit edilenlerin listelendiği ve mahkeme sürecinin başlatılmasının gerektiğini belirten sayfadır</a:t>
            </a:r>
            <a:r>
              <a:rPr lang="tr-TR" sz="2400" dirty="0" smtClean="0">
                <a:latin typeface="Century Schoolbook" panose="02040604050505020304" pitchFamily="18" charset="0"/>
              </a:rPr>
              <a:t>.</a:t>
            </a:r>
            <a:endParaRPr lang="tr-TR" sz="2400" dirty="0">
              <a:latin typeface="Century Schoolbook" panose="02040604050505020304" pitchFamily="18" charset="0"/>
            </a:endParaRPr>
          </a:p>
        </p:txBody>
      </p:sp>
      <p:pic>
        <p:nvPicPr>
          <p:cNvPr id="4" name="İçerik Yer Tutucusu 3"/>
          <p:cNvPicPr>
            <a:picLocks noGrp="1"/>
          </p:cNvPicPr>
          <p:nvPr>
            <p:ph idx="1"/>
          </p:nvPr>
        </p:nvPicPr>
        <p:blipFill>
          <a:blip r:embed="rId2" cstate="print"/>
          <a:srcRect/>
          <a:stretch>
            <a:fillRect/>
          </a:stretch>
        </p:blipFill>
        <p:spPr bwMode="auto">
          <a:xfrm>
            <a:off x="0" y="409433"/>
            <a:ext cx="12192000" cy="495413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Yuvarlatılmış Dikdörtgen 4"/>
          <p:cNvSpPr/>
          <p:nvPr/>
        </p:nvSpPr>
        <p:spPr>
          <a:xfrm>
            <a:off x="0" y="0"/>
            <a:ext cx="3916907" cy="40943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solidFill>
                  <a:schemeClr val="tx1"/>
                </a:solidFill>
                <a:latin typeface="Century Schoolbook" panose="02040604050505020304" pitchFamily="18" charset="0"/>
              </a:rPr>
              <a:t>MAHKEMEYE </a:t>
            </a:r>
            <a:r>
              <a:rPr lang="tr-TR" sz="2000" b="1" dirty="0" smtClean="0">
                <a:solidFill>
                  <a:schemeClr val="tx1"/>
                </a:solidFill>
                <a:latin typeface="Century Schoolbook" panose="02040604050505020304" pitchFamily="18" charset="0"/>
              </a:rPr>
              <a:t>VERİLECEK</a:t>
            </a:r>
            <a:endParaRPr lang="tr-TR" sz="2000" dirty="0">
              <a:solidFill>
                <a:schemeClr val="tx1"/>
              </a:solidFill>
            </a:endParaRPr>
          </a:p>
        </p:txBody>
      </p:sp>
      <p:sp>
        <p:nvSpPr>
          <p:cNvPr id="7" name="Dikdörtgen 6"/>
          <p:cNvSpPr/>
          <p:nvPr/>
        </p:nvSpPr>
        <p:spPr>
          <a:xfrm>
            <a:off x="1" y="3102661"/>
            <a:ext cx="1269242" cy="377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405721" y="2359514"/>
            <a:ext cx="1241946" cy="356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873552" y="3839523"/>
            <a:ext cx="318448" cy="8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106276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574" y="5589986"/>
            <a:ext cx="11755273" cy="1143000"/>
          </a:xfrm>
        </p:spPr>
        <p:txBody>
          <a:bodyPr>
            <a:noAutofit/>
          </a:bodyPr>
          <a:lstStyle/>
          <a:p>
            <a:pPr lvl="3" algn="just" rtl="0">
              <a:lnSpc>
                <a:spcPct val="90000"/>
              </a:lnSpc>
              <a:spcBef>
                <a:spcPct val="0"/>
              </a:spcBef>
            </a:pPr>
            <a:r>
              <a:rPr lang="tr-TR" sz="2400" b="1" dirty="0">
                <a:latin typeface="Century Schoolbook" panose="02040604050505020304" pitchFamily="18" charset="0"/>
              </a:rPr>
              <a:t>Operasyon: </a:t>
            </a:r>
            <a:r>
              <a:rPr lang="tr-TR" sz="2400" dirty="0">
                <a:latin typeface="Century Schoolbook" panose="02040604050505020304" pitchFamily="18" charset="0"/>
              </a:rPr>
              <a:t>Mahkeme sürecinin takip edilebilmesi için mahkeme esas numarası ile resmi </a:t>
            </a:r>
            <a:r>
              <a:rPr lang="tr-TR" sz="2400" dirty="0" smtClean="0">
                <a:latin typeface="Century Schoolbook" panose="02040604050505020304" pitchFamily="18" charset="0"/>
              </a:rPr>
              <a:t>evrakların </a:t>
            </a:r>
            <a:r>
              <a:rPr lang="tr-TR" sz="2400" dirty="0">
                <a:latin typeface="Century Schoolbook" panose="02040604050505020304" pitchFamily="18" charset="0"/>
              </a:rPr>
              <a:t>yüklenebildiği sayfadan oluşmaktadır. S</a:t>
            </a:r>
            <a:r>
              <a:rPr lang="tr-TR" sz="2400" dirty="0" smtClean="0">
                <a:latin typeface="Century Schoolbook" panose="02040604050505020304" pitchFamily="18" charset="0"/>
              </a:rPr>
              <a:t>ayfaya </a:t>
            </a:r>
            <a:r>
              <a:rPr lang="tr-TR" sz="2400" dirty="0">
                <a:latin typeface="Century Schoolbook" panose="02040604050505020304" pitchFamily="18" charset="0"/>
              </a:rPr>
              <a:t>mahkeme adı ile açıklama bilgileri </a:t>
            </a:r>
            <a:r>
              <a:rPr lang="tr-TR" sz="2400" dirty="0" smtClean="0">
                <a:latin typeface="Century Schoolbook" panose="02040604050505020304" pitchFamily="18" charset="0"/>
              </a:rPr>
              <a:t>mutlaka girilmelidir</a:t>
            </a:r>
            <a:r>
              <a:rPr lang="tr-TR" sz="2400" dirty="0">
                <a:latin typeface="Century Schoolbook" panose="02040604050505020304" pitchFamily="18" charset="0"/>
              </a:rPr>
              <a:t>. </a:t>
            </a:r>
          </a:p>
        </p:txBody>
      </p:sp>
      <p:pic>
        <p:nvPicPr>
          <p:cNvPr id="4" name="İçerik Yer Tutucusu 3"/>
          <p:cNvPicPr>
            <a:picLocks noGrp="1"/>
          </p:cNvPicPr>
          <p:nvPr>
            <p:ph idx="1"/>
          </p:nvPr>
        </p:nvPicPr>
        <p:blipFill>
          <a:blip r:embed="rId2" cstate="print"/>
          <a:srcRect/>
          <a:stretch>
            <a:fillRect/>
          </a:stretch>
        </p:blipFill>
        <p:spPr bwMode="auto">
          <a:xfrm>
            <a:off x="-1" y="0"/>
            <a:ext cx="12201099" cy="558998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0" y="1724238"/>
            <a:ext cx="1269242" cy="295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712848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52399" y="5704764"/>
            <a:ext cx="2809165" cy="38213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52399" y="5479575"/>
            <a:ext cx="11930311" cy="1310186"/>
          </a:xfrm>
        </p:spPr>
        <p:txBody>
          <a:bodyPr>
            <a:noAutofit/>
          </a:bodyPr>
          <a:lstStyle/>
          <a:p>
            <a:pPr lvl="2" algn="just"/>
            <a:r>
              <a:rPr lang="tr-TR" sz="2400" b="1" dirty="0">
                <a:latin typeface="Century Schoolbook" panose="02040604050505020304" pitchFamily="18" charset="0"/>
              </a:rPr>
              <a:t>Mahkeme </a:t>
            </a:r>
            <a:r>
              <a:rPr lang="tr-TR" sz="2400" b="1" dirty="0" smtClean="0">
                <a:latin typeface="Century Schoolbook" panose="02040604050505020304" pitchFamily="18" charset="0"/>
              </a:rPr>
              <a:t>Süreci</a:t>
            </a:r>
            <a:r>
              <a:rPr lang="tr-TR" sz="2400" dirty="0" smtClean="0">
                <a:latin typeface="Century Schoolbook" panose="02040604050505020304" pitchFamily="18" charset="0"/>
              </a:rPr>
              <a:t> Mahkemeye </a:t>
            </a:r>
            <a:r>
              <a:rPr lang="tr-TR" sz="2400" dirty="0">
                <a:latin typeface="Century Schoolbook" panose="02040604050505020304" pitchFamily="18" charset="0"/>
              </a:rPr>
              <a:t>verilen kişilerin </a:t>
            </a:r>
            <a:r>
              <a:rPr lang="tr-TR" sz="2400" dirty="0" smtClean="0">
                <a:latin typeface="Century Schoolbook" panose="02040604050505020304" pitchFamily="18" charset="0"/>
              </a:rPr>
              <a:t>listelendiği sayfadır. </a:t>
            </a:r>
            <a:r>
              <a:rPr lang="tr-TR" sz="2400" dirty="0">
                <a:latin typeface="Century Schoolbook" panose="02040604050505020304" pitchFamily="18" charset="0"/>
              </a:rPr>
              <a:t>M</a:t>
            </a:r>
            <a:r>
              <a:rPr lang="tr-TR" sz="2400" dirty="0" smtClean="0">
                <a:latin typeface="Century Schoolbook" panose="02040604050505020304" pitchFamily="18" charset="0"/>
              </a:rPr>
              <a:t>ahkeme </a:t>
            </a:r>
            <a:r>
              <a:rPr lang="tr-TR" sz="2400" dirty="0">
                <a:latin typeface="Century Schoolbook" panose="02040604050505020304" pitchFamily="18" charset="0"/>
              </a:rPr>
              <a:t>sonucunun, karar numarasının ve resmi evrakın girilebileceği alanlardan oluşmaktadır. Bu alanlara </a:t>
            </a:r>
            <a:r>
              <a:rPr lang="tr-TR" sz="2400" dirty="0" smtClean="0">
                <a:latin typeface="Century Schoolbook" panose="02040604050505020304" pitchFamily="18" charset="0"/>
              </a:rPr>
              <a:t>erişim, </a:t>
            </a:r>
            <a:r>
              <a:rPr lang="tr-TR" sz="2400" dirty="0">
                <a:latin typeface="Century Schoolbook" panose="02040604050505020304" pitchFamily="18" charset="0"/>
              </a:rPr>
              <a:t>detay sayfasına giriş ile sağlanmaktadır</a:t>
            </a:r>
            <a:r>
              <a:rPr lang="tr-TR" sz="2400" dirty="0" smtClean="0">
                <a:latin typeface="Century Schoolbook" panose="02040604050505020304" pitchFamily="18" charset="0"/>
              </a:rPr>
              <a:t>.</a:t>
            </a:r>
            <a:endParaRPr lang="tr-TR" sz="2400" dirty="0">
              <a:latin typeface="Century Schoolbook" panose="02040604050505020304" pitchFamily="18" charset="0"/>
            </a:endParaRPr>
          </a:p>
        </p:txBody>
      </p:sp>
      <p:pic>
        <p:nvPicPr>
          <p:cNvPr id="4" name="İçerik Yer Tutucusu 3" descr="mahkemesureci"/>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4" y="553998"/>
            <a:ext cx="12190756" cy="47686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Yuvarlatılmış Dikdörtgen 4"/>
          <p:cNvSpPr/>
          <p:nvPr/>
        </p:nvSpPr>
        <p:spPr>
          <a:xfrm>
            <a:off x="0" y="1262"/>
            <a:ext cx="2961564"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solidFill>
                  <a:schemeClr val="tx1"/>
                </a:solidFill>
                <a:latin typeface="Century Schoolbook" panose="02040604050505020304" pitchFamily="18" charset="0"/>
              </a:rPr>
              <a:t>MAHKEME </a:t>
            </a:r>
            <a:r>
              <a:rPr lang="tr-TR" sz="2000" b="1" dirty="0" smtClean="0">
                <a:solidFill>
                  <a:schemeClr val="tx1"/>
                </a:solidFill>
                <a:latin typeface="Century Schoolbook" panose="02040604050505020304" pitchFamily="18" charset="0"/>
              </a:rPr>
              <a:t>SÜRECİ</a:t>
            </a:r>
            <a:endParaRPr lang="tr-TR" sz="2000" dirty="0">
              <a:solidFill>
                <a:schemeClr val="tx1"/>
              </a:solidFill>
            </a:endParaRPr>
          </a:p>
        </p:txBody>
      </p:sp>
      <p:sp>
        <p:nvSpPr>
          <p:cNvPr id="7" name="Dikdörtgen 6"/>
          <p:cNvSpPr/>
          <p:nvPr/>
        </p:nvSpPr>
        <p:spPr>
          <a:xfrm>
            <a:off x="0" y="3689516"/>
            <a:ext cx="1542197" cy="35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481382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86603" y="5942507"/>
            <a:ext cx="2522562"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94648" y="5732060"/>
            <a:ext cx="10972800" cy="919040"/>
          </a:xfrm>
        </p:spPr>
        <p:txBody>
          <a:bodyPr>
            <a:normAutofit/>
          </a:bodyPr>
          <a:lstStyle/>
          <a:p>
            <a:pPr lvl="2"/>
            <a:r>
              <a:rPr lang="tr-TR" sz="2400" b="1" dirty="0">
                <a:latin typeface="Century Schoolbook" panose="02040604050505020304" pitchFamily="18" charset="0"/>
              </a:rPr>
              <a:t>Mahkeme </a:t>
            </a:r>
            <a:r>
              <a:rPr lang="tr-TR" sz="2400" b="1" dirty="0" smtClean="0">
                <a:latin typeface="Century Schoolbook" panose="02040604050505020304" pitchFamily="18" charset="0"/>
              </a:rPr>
              <a:t>Bitti</a:t>
            </a:r>
            <a:r>
              <a:rPr lang="tr-TR" sz="2400" dirty="0" smtClean="0">
                <a:latin typeface="Century Schoolbook" panose="02040604050505020304" pitchFamily="18" charset="0"/>
              </a:rPr>
              <a:t>  Mahkemesi </a:t>
            </a:r>
            <a:r>
              <a:rPr lang="tr-TR" sz="2400" dirty="0">
                <a:latin typeface="Century Schoolbook" panose="02040604050505020304" pitchFamily="18" charset="0"/>
              </a:rPr>
              <a:t>sonuçlanan kişilerin listelendiği sayfadır.</a:t>
            </a:r>
            <a:br>
              <a:rPr lang="tr-TR" sz="2400" dirty="0">
                <a:latin typeface="Century Schoolbook" panose="02040604050505020304" pitchFamily="18" charset="0"/>
              </a:rPr>
            </a:br>
            <a:endParaRPr lang="tr-TR" sz="2400" dirty="0">
              <a:latin typeface="Century Schoolbook" panose="02040604050505020304" pitchFamily="18" charset="0"/>
            </a:endParaRPr>
          </a:p>
        </p:txBody>
      </p:sp>
      <p:pic>
        <p:nvPicPr>
          <p:cNvPr id="4" name="İçerik Yer Tutucusu 3" descr="mahkemebitt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63286"/>
            <a:ext cx="12192000" cy="51315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Yuvarlatılmış Dikdörtgen 5"/>
          <p:cNvSpPr/>
          <p:nvPr/>
        </p:nvSpPr>
        <p:spPr>
          <a:xfrm>
            <a:off x="0" y="27926"/>
            <a:ext cx="2809165"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solidFill>
                  <a:schemeClr val="tx1"/>
                </a:solidFill>
                <a:latin typeface="Century Schoolbook" panose="02040604050505020304" pitchFamily="18" charset="0"/>
              </a:rPr>
              <a:t>MAHKEME </a:t>
            </a:r>
            <a:r>
              <a:rPr lang="tr-TR" sz="2000" b="1" dirty="0" smtClean="0">
                <a:solidFill>
                  <a:schemeClr val="tx1"/>
                </a:solidFill>
                <a:latin typeface="Century Schoolbook" panose="02040604050505020304" pitchFamily="18" charset="0"/>
              </a:rPr>
              <a:t>BİTTİ</a:t>
            </a:r>
            <a:endParaRPr lang="tr-TR" sz="2000" dirty="0">
              <a:solidFill>
                <a:schemeClr val="tx1"/>
              </a:solidFill>
            </a:endParaRPr>
          </a:p>
        </p:txBody>
      </p:sp>
      <p:sp>
        <p:nvSpPr>
          <p:cNvPr id="7" name="Dikdörtgen 6"/>
          <p:cNvSpPr/>
          <p:nvPr/>
        </p:nvSpPr>
        <p:spPr>
          <a:xfrm>
            <a:off x="5687" y="3907879"/>
            <a:ext cx="1563806" cy="35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33266" y="2079079"/>
            <a:ext cx="1075899" cy="3775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22685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50125" y="5935069"/>
            <a:ext cx="1364777" cy="35655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50125" y="5390866"/>
            <a:ext cx="11555104" cy="1467134"/>
          </a:xfrm>
        </p:spPr>
        <p:txBody>
          <a:bodyPr>
            <a:noAutofit/>
          </a:bodyPr>
          <a:lstStyle/>
          <a:p>
            <a:pPr lvl="3" algn="l"/>
            <a:r>
              <a:rPr lang="tr-TR" sz="2200" b="1" dirty="0" smtClean="0">
                <a:latin typeface="Century Schoolbook" panose="02040604050505020304" pitchFamily="18" charset="0"/>
              </a:rPr>
              <a:t>Detay </a:t>
            </a:r>
            <a:r>
              <a:rPr lang="tr-TR" sz="2200" b="1" dirty="0">
                <a:latin typeface="Century Schoolbook" panose="02040604050505020304" pitchFamily="18" charset="0"/>
              </a:rPr>
              <a:t>Bilgisi: </a:t>
            </a:r>
            <a:r>
              <a:rPr lang="tr-TR" sz="2200" dirty="0">
                <a:latin typeface="Century Schoolbook" panose="02040604050505020304" pitchFamily="18" charset="0"/>
              </a:rPr>
              <a:t> Muris ile ilgili </a:t>
            </a:r>
            <a:r>
              <a:rPr lang="tr-TR" sz="2200" dirty="0" smtClean="0">
                <a:latin typeface="Century Schoolbook" panose="02040604050505020304" pitchFamily="18" charset="0"/>
              </a:rPr>
              <a:t>olarak;                                                                   </a:t>
            </a:r>
            <a:br>
              <a:rPr lang="tr-TR" sz="2200" dirty="0" smtClean="0">
                <a:latin typeface="Century Schoolbook" panose="02040604050505020304" pitchFamily="18" charset="0"/>
              </a:rPr>
            </a:br>
            <a:r>
              <a:rPr lang="tr-TR" sz="2200" b="1" dirty="0" smtClean="0">
                <a:latin typeface="Century Schoolbook" panose="02040604050505020304" pitchFamily="18" charset="0"/>
              </a:rPr>
              <a:t>Varisler   </a:t>
            </a:r>
            <a:r>
              <a:rPr lang="tr-TR" sz="2200" dirty="0" smtClean="0">
                <a:latin typeface="Century Schoolbook" panose="02040604050505020304" pitchFamily="18" charset="0"/>
              </a:rPr>
              <a:t>Murisin </a:t>
            </a:r>
            <a:r>
              <a:rPr lang="tr-TR" sz="2200" dirty="0">
                <a:latin typeface="Century Schoolbook" panose="02040604050505020304" pitchFamily="18" charset="0"/>
              </a:rPr>
              <a:t>varislerinin görüntülendiği ayrıca murisin arazileri ile ilgili </a:t>
            </a:r>
            <a:r>
              <a:rPr lang="tr-TR" sz="2200" dirty="0" smtClean="0">
                <a:latin typeface="Century Schoolbook" panose="02040604050505020304" pitchFamily="18" charset="0"/>
              </a:rPr>
              <a:t>olarak varislerin </a:t>
            </a:r>
            <a:r>
              <a:rPr lang="tr-TR" sz="2200" dirty="0">
                <a:latin typeface="Century Schoolbook" panose="02040604050505020304" pitchFamily="18" charset="0"/>
              </a:rPr>
              <a:t>arazi varlığının kontrolünün yapılabileceği arazi göster butonunun bulunduğu sayfadan oluşmaktadır. </a:t>
            </a:r>
          </a:p>
        </p:txBody>
      </p:sp>
      <p:pic>
        <p:nvPicPr>
          <p:cNvPr id="4" name="İçerik Yer Tutucusu 3"/>
          <p:cNvPicPr>
            <a:picLocks noGrp="1"/>
          </p:cNvPicPr>
          <p:nvPr>
            <p:ph idx="1"/>
          </p:nvPr>
        </p:nvPicPr>
        <p:blipFill>
          <a:blip r:embed="rId2" cstate="print"/>
          <a:srcRect/>
          <a:stretch>
            <a:fillRect/>
          </a:stretch>
        </p:blipFill>
        <p:spPr bwMode="auto">
          <a:xfrm>
            <a:off x="0" y="0"/>
            <a:ext cx="12192000" cy="539086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0" y="1546816"/>
            <a:ext cx="1119115" cy="213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351127" y="959964"/>
            <a:ext cx="532263" cy="172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617958" y="2224584"/>
            <a:ext cx="777923" cy="1774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H="1">
            <a:off x="996287" y="1132764"/>
            <a:ext cx="650682" cy="48023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2447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43400" y="5977718"/>
            <a:ext cx="4528851"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43400" y="5977718"/>
            <a:ext cx="11448265" cy="777923"/>
          </a:xfrm>
        </p:spPr>
        <p:txBody>
          <a:bodyPr>
            <a:normAutofit/>
          </a:bodyPr>
          <a:lstStyle/>
          <a:p>
            <a:pPr lvl="4" algn="just" rtl="0">
              <a:lnSpc>
                <a:spcPct val="90000"/>
              </a:lnSpc>
              <a:spcBef>
                <a:spcPct val="0"/>
              </a:spcBef>
            </a:pPr>
            <a:r>
              <a:rPr lang="tr-TR" sz="2400" b="1" dirty="0">
                <a:latin typeface="Century Schoolbook" panose="02040604050505020304" pitchFamily="18" charset="0"/>
              </a:rPr>
              <a:t>Murisin Tapudaki </a:t>
            </a:r>
            <a:r>
              <a:rPr lang="tr-TR" sz="2400" b="1" dirty="0" smtClean="0">
                <a:latin typeface="Century Schoolbook" panose="02040604050505020304" pitchFamily="18" charset="0"/>
              </a:rPr>
              <a:t>Arazileri</a:t>
            </a:r>
            <a:r>
              <a:rPr lang="tr-TR" sz="2400" dirty="0" smtClean="0">
                <a:latin typeface="Century Schoolbook" panose="02040604050505020304" pitchFamily="18" charset="0"/>
              </a:rPr>
              <a:t>  Murisin </a:t>
            </a:r>
            <a:r>
              <a:rPr lang="tr-TR" sz="2400" dirty="0">
                <a:latin typeface="Century Schoolbook" panose="02040604050505020304" pitchFamily="18" charset="0"/>
              </a:rPr>
              <a:t>TAKBİS (Taşınmaz varlığı) sorgusu ile üzerinde arazi olup olmadığının sorgulanabileceği sayfadır. </a:t>
            </a:r>
          </a:p>
        </p:txBody>
      </p:sp>
      <p:pic>
        <p:nvPicPr>
          <p:cNvPr id="4" name="İçerik Yer Tutucusu 3"/>
          <p:cNvPicPr>
            <a:picLocks noGrp="1"/>
          </p:cNvPicPr>
          <p:nvPr>
            <p:ph idx="1"/>
          </p:nvPr>
        </p:nvPicPr>
        <p:blipFill>
          <a:blip r:embed="rId2" cstate="print"/>
          <a:stretch>
            <a:fillRect/>
          </a:stretch>
        </p:blipFill>
        <p:spPr bwMode="auto">
          <a:xfrm>
            <a:off x="0" y="-13649"/>
            <a:ext cx="12192000" cy="599136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1910686" y="2010841"/>
            <a:ext cx="1228299" cy="350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3280082"/>
            <a:ext cx="1103263" cy="350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385241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11623" y="5885597"/>
            <a:ext cx="5952699" cy="5288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11623" y="5885597"/>
            <a:ext cx="11568753" cy="764275"/>
          </a:xfrm>
        </p:spPr>
        <p:txBody>
          <a:bodyPr>
            <a:normAutofit/>
          </a:bodyPr>
          <a:lstStyle/>
          <a:p>
            <a:pPr lvl="4" algn="just" rtl="0">
              <a:lnSpc>
                <a:spcPct val="90000"/>
              </a:lnSpc>
              <a:spcBef>
                <a:spcPct val="0"/>
              </a:spcBef>
            </a:pPr>
            <a:r>
              <a:rPr lang="tr-TR" sz="2400" b="1" dirty="0">
                <a:latin typeface="Century Schoolbook" panose="02040604050505020304" pitchFamily="18" charset="0"/>
              </a:rPr>
              <a:t>Murisin Vefatından Önceki </a:t>
            </a:r>
            <a:r>
              <a:rPr lang="tr-TR" sz="2400" b="1" dirty="0" smtClean="0">
                <a:latin typeface="Century Schoolbook" panose="02040604050505020304" pitchFamily="18" charset="0"/>
              </a:rPr>
              <a:t>Arazileri</a:t>
            </a:r>
            <a:r>
              <a:rPr lang="tr-TR" sz="2400" dirty="0" smtClean="0">
                <a:latin typeface="Century Schoolbook" panose="02040604050505020304" pitchFamily="18" charset="0"/>
              </a:rPr>
              <a:t> </a:t>
            </a:r>
            <a:r>
              <a:rPr lang="tr-TR" sz="2400" dirty="0">
                <a:latin typeface="Century Schoolbook" panose="02040604050505020304" pitchFamily="18" charset="0"/>
              </a:rPr>
              <a:t>Murisin hayatını kaybetmeden önceki arazi varlığının kayıt edildiği sayfadır. </a:t>
            </a:r>
          </a:p>
        </p:txBody>
      </p:sp>
      <p:pic>
        <p:nvPicPr>
          <p:cNvPr id="4" name="İçerik Yer Tutucusu 3"/>
          <p:cNvPicPr>
            <a:picLocks noGrp="1"/>
          </p:cNvPicPr>
          <p:nvPr>
            <p:ph idx="1"/>
          </p:nvPr>
        </p:nvPicPr>
        <p:blipFill>
          <a:blip r:embed="rId2" cstate="print"/>
          <a:stretch>
            <a:fillRect/>
          </a:stretch>
        </p:blipFill>
        <p:spPr bwMode="auto">
          <a:xfrm>
            <a:off x="0" y="-1"/>
            <a:ext cx="12192000" cy="565017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3070747" y="1915306"/>
            <a:ext cx="1610435" cy="350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3129957"/>
            <a:ext cx="1119116" cy="281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H="1">
            <a:off x="2156346" y="2267838"/>
            <a:ext cx="1574321" cy="361775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0731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390684"/>
          </a:xfrm>
        </p:spPr>
        <p:txBody>
          <a:bodyPr>
            <a:normAutofit fontScale="90000"/>
          </a:bodyPr>
          <a:lstStyle/>
          <a:p>
            <a:r>
              <a:rPr lang="tr-TR" dirty="0" smtClean="0"/>
              <a:t> </a:t>
            </a:r>
            <a:endParaRPr lang="tr-TR" dirty="0"/>
          </a:p>
        </p:txBody>
      </p:sp>
      <p:sp>
        <p:nvSpPr>
          <p:cNvPr id="3" name="İçerik Yer Tutucusu 2"/>
          <p:cNvSpPr>
            <a:spLocks noGrp="1"/>
          </p:cNvSpPr>
          <p:nvPr>
            <p:ph idx="1"/>
          </p:nvPr>
        </p:nvSpPr>
        <p:spPr>
          <a:xfrm>
            <a:off x="114300" y="1100584"/>
            <a:ext cx="11917280" cy="5582603"/>
          </a:xfrm>
        </p:spPr>
        <p:txBody>
          <a:bodyPr>
            <a:noAutofit/>
          </a:bodyPr>
          <a:lstStyle/>
          <a:p>
            <a:pPr lvl="1" algn="just">
              <a:buFont typeface="Wingdings" panose="05000000000000000000" pitchFamily="2" charset="2"/>
              <a:buChar char="Ø"/>
            </a:pPr>
            <a:r>
              <a:rPr lang="tr-TR" b="1" i="1" dirty="0">
                <a:latin typeface="Century Schoolbook" panose="02040604050505020304" pitchFamily="18" charset="0"/>
              </a:rPr>
              <a:t> </a:t>
            </a: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Genel Bilgiler: </a:t>
            </a:r>
            <a:r>
              <a:rPr lang="tr-TR" dirty="0">
                <a:latin typeface="Century Schoolbook" panose="02040604050505020304" pitchFamily="18" charset="0"/>
              </a:rPr>
              <a:t>MERNİS </a:t>
            </a:r>
            <a:r>
              <a:rPr lang="tr-TR" dirty="0" smtClean="0">
                <a:latin typeface="Century Schoolbook" panose="02040604050505020304" pitchFamily="18" charset="0"/>
              </a:rPr>
              <a:t>sistemi tarafından </a:t>
            </a:r>
            <a:r>
              <a:rPr lang="tr-TR" dirty="0">
                <a:latin typeface="Century Schoolbook" panose="02040604050505020304" pitchFamily="18" charset="0"/>
              </a:rPr>
              <a:t>tarafımıza hayatını kaybeden kişilerin iletildiği ve bunların kayıt altına alındığı </a:t>
            </a:r>
            <a:r>
              <a:rPr lang="tr-TR"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Beklemedeki Muris Sayısı: </a:t>
            </a:r>
            <a:r>
              <a:rPr lang="tr-TR" dirty="0">
                <a:latin typeface="Century Schoolbook" panose="02040604050505020304" pitchFamily="18" charset="0"/>
              </a:rPr>
              <a:t>Genel bilgilerde listelenen kişilerin TAKBİS (Taşınmaz varlığı) kontrolü </a:t>
            </a:r>
            <a:r>
              <a:rPr lang="tr-TR" dirty="0" smtClean="0">
                <a:latin typeface="Century Schoolbook" panose="02040604050505020304" pitchFamily="18" charset="0"/>
              </a:rPr>
              <a:t>yapılarak, </a:t>
            </a:r>
            <a:r>
              <a:rPr lang="tr-TR" dirty="0">
                <a:latin typeface="Century Schoolbook" panose="02040604050505020304" pitchFamily="18" charset="0"/>
              </a:rPr>
              <a:t>tarım arazisi olanların listelendiği ve ölüm tarihinden sonra bir yıl süre ile bekletildiği </a:t>
            </a:r>
            <a:r>
              <a:rPr lang="tr-TR"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Tebligat Yapılacaklar:</a:t>
            </a:r>
            <a:r>
              <a:rPr lang="tr-TR" b="1" dirty="0">
                <a:latin typeface="Century Schoolbook" panose="02040604050505020304" pitchFamily="18" charset="0"/>
              </a:rPr>
              <a:t> </a:t>
            </a:r>
            <a:r>
              <a:rPr lang="tr-TR" dirty="0">
                <a:latin typeface="Century Schoolbook" panose="02040604050505020304" pitchFamily="18" charset="0"/>
              </a:rPr>
              <a:t>Beklemedeki murisler sayfasında bir yıl bekleme süresini dolduran ve TAKBİS (Taşınmaz varlığı) </a:t>
            </a:r>
            <a:r>
              <a:rPr lang="tr-TR" dirty="0" smtClean="0">
                <a:latin typeface="Century Schoolbook" panose="02040604050505020304" pitchFamily="18" charset="0"/>
              </a:rPr>
              <a:t>kontrolü yapılarak, üzerinde </a:t>
            </a:r>
            <a:r>
              <a:rPr lang="tr-TR" dirty="0">
                <a:latin typeface="Century Schoolbook" panose="02040604050505020304" pitchFamily="18" charset="0"/>
              </a:rPr>
              <a:t>tarım arazisi tespit </a:t>
            </a:r>
            <a:r>
              <a:rPr lang="tr-TR" dirty="0" smtClean="0">
                <a:latin typeface="Century Schoolbook" panose="02040604050505020304" pitchFamily="18" charset="0"/>
              </a:rPr>
              <a:t>edilenlerin listelendiği ve </a:t>
            </a:r>
            <a:r>
              <a:rPr lang="tr-TR" dirty="0">
                <a:latin typeface="Century Schoolbook" panose="02040604050505020304" pitchFamily="18" charset="0"/>
              </a:rPr>
              <a:t>eğer kişi üzerinde taşınmaz varlığı </a:t>
            </a:r>
            <a:r>
              <a:rPr lang="tr-TR" dirty="0" smtClean="0">
                <a:latin typeface="Century Schoolbook" panose="02040604050505020304" pitchFamily="18" charset="0"/>
              </a:rPr>
              <a:t>kalmamış </a:t>
            </a:r>
            <a:r>
              <a:rPr lang="tr-TR" dirty="0">
                <a:latin typeface="Century Schoolbook" panose="02040604050505020304" pitchFamily="18" charset="0"/>
              </a:rPr>
              <a:t>ise işlemin sonlandırıldığı </a:t>
            </a:r>
            <a:r>
              <a:rPr lang="tr-TR"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Tebligat Yapıldı: </a:t>
            </a:r>
            <a:r>
              <a:rPr lang="tr-TR" dirty="0" smtClean="0">
                <a:latin typeface="Century Schoolbook" panose="02040604050505020304" pitchFamily="18" charset="0"/>
              </a:rPr>
              <a:t>Mirasçılara tebligatın yapılarak intikal için üç aylık yasal işlem süresi için  kişinin </a:t>
            </a:r>
            <a:r>
              <a:rPr lang="tr-TR" dirty="0">
                <a:latin typeface="Century Schoolbook" panose="02040604050505020304" pitchFamily="18" charset="0"/>
              </a:rPr>
              <a:t>bekletildiği saftadır. </a:t>
            </a:r>
            <a:r>
              <a:rPr lang="tr-TR" dirty="0" smtClean="0">
                <a:latin typeface="Century Schoolbook" panose="02040604050505020304" pitchFamily="18" charset="0"/>
              </a:rPr>
              <a:t>Bu bölümde üç </a:t>
            </a:r>
            <a:r>
              <a:rPr lang="tr-TR" dirty="0">
                <a:latin typeface="Century Schoolbook" panose="02040604050505020304" pitchFamily="18" charset="0"/>
              </a:rPr>
              <a:t>aylık resmi işlem süresi sonunda TAKBİS (Taşınmaz varlığı) kontrolü yapılır. Kişi üzerinde tarım arazisi var ise bir sonraki </a:t>
            </a:r>
            <a:r>
              <a:rPr lang="tr-TR" dirty="0" smtClean="0">
                <a:latin typeface="Century Schoolbook" panose="02040604050505020304" pitchFamily="18" charset="0"/>
              </a:rPr>
              <a:t>adıma geçilir, </a:t>
            </a:r>
            <a:r>
              <a:rPr lang="tr-TR" dirty="0">
                <a:latin typeface="Century Schoolbook" panose="02040604050505020304" pitchFamily="18" charset="0"/>
              </a:rPr>
              <a:t>eğer </a:t>
            </a:r>
            <a:r>
              <a:rPr lang="tr-TR" dirty="0" smtClean="0">
                <a:latin typeface="Century Schoolbook" panose="02040604050505020304" pitchFamily="18" charset="0"/>
              </a:rPr>
              <a:t>arazi kalmamış </a:t>
            </a:r>
            <a:r>
              <a:rPr lang="tr-TR" dirty="0">
                <a:latin typeface="Century Schoolbook" panose="02040604050505020304" pitchFamily="18" charset="0"/>
              </a:rPr>
              <a:t>ise işlemin sonlandırılacağı sayfadır</a:t>
            </a:r>
            <a:r>
              <a:rPr lang="tr-TR" dirty="0" smtClean="0">
                <a:latin typeface="Century Schoolbook" panose="02040604050505020304" pitchFamily="18" charset="0"/>
              </a:rPr>
              <a:t>.</a:t>
            </a:r>
            <a:endParaRPr lang="tr-TR" dirty="0">
              <a:latin typeface="Century Schoolbook" panose="02040604050505020304" pitchFamily="18" charset="0"/>
            </a:endParaRPr>
          </a:p>
        </p:txBody>
      </p:sp>
      <p:sp>
        <p:nvSpPr>
          <p:cNvPr id="4" name="Dikdörtgen 3"/>
          <p:cNvSpPr/>
          <p:nvPr/>
        </p:nvSpPr>
        <p:spPr>
          <a:xfrm>
            <a:off x="2062684" y="192739"/>
            <a:ext cx="8066632" cy="735458"/>
          </a:xfrm>
          <a:prstGeom prst="rect">
            <a:avLst/>
          </a:prstGeom>
        </p:spPr>
        <p:txBody>
          <a:bodyPr wrap="none">
            <a:spAutoFit/>
          </a:bodyPr>
          <a:lstStyle/>
          <a:p>
            <a:pPr lvl="0" algn="ctr">
              <a:lnSpc>
                <a:spcPct val="115000"/>
              </a:lnSpc>
              <a:spcBef>
                <a:spcPct val="0"/>
              </a:spcBef>
              <a:spcAft>
                <a:spcPts val="0"/>
              </a:spcAft>
            </a:pPr>
            <a:r>
              <a:rPr lang="tr-TR" sz="4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ea typeface="+mj-ea"/>
                <a:cs typeface="+mj-cs"/>
              </a:rPr>
              <a:t>TAMİTS İŞLEM </a:t>
            </a:r>
            <a:r>
              <a:rPr lang="tr-TR" sz="4000" b="1" dirty="0" smtClean="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ea typeface="+mj-ea"/>
                <a:cs typeface="+mj-cs"/>
              </a:rPr>
              <a:t>BAŞLIKLARI</a:t>
            </a:r>
            <a:endParaRPr lang="tr-TR" sz="4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ea typeface="+mj-ea"/>
              <a:cs typeface="+mj-cs"/>
            </a:endParaRPr>
          </a:p>
        </p:txBody>
      </p:sp>
    </p:spTree>
    <p:extLst>
      <p:ext uri="{BB962C8B-B14F-4D97-AF65-F5344CB8AC3E}">
        <p14:creationId xmlns:p14="http://schemas.microsoft.com/office/powerpoint/2010/main" val="15049729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9853684" y="6011837"/>
            <a:ext cx="928047"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8" name="Yuvarlatılmış Dikdörtgen 7"/>
          <p:cNvSpPr/>
          <p:nvPr/>
        </p:nvSpPr>
        <p:spPr>
          <a:xfrm>
            <a:off x="6938748" y="6042545"/>
            <a:ext cx="2382674" cy="46743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7" name="Yuvarlatılmış Dikdörtgen 6"/>
          <p:cNvSpPr/>
          <p:nvPr/>
        </p:nvSpPr>
        <p:spPr>
          <a:xfrm>
            <a:off x="3148082" y="6073253"/>
            <a:ext cx="3607560" cy="43672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6" name="Yuvarlatılmış Dikdörtgen 5"/>
          <p:cNvSpPr/>
          <p:nvPr/>
        </p:nvSpPr>
        <p:spPr>
          <a:xfrm>
            <a:off x="155812" y="5353333"/>
            <a:ext cx="2653353" cy="42990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55812" y="5377217"/>
            <a:ext cx="11908810" cy="1378425"/>
          </a:xfrm>
        </p:spPr>
        <p:txBody>
          <a:bodyPr>
            <a:noAutofit/>
          </a:bodyPr>
          <a:lstStyle/>
          <a:p>
            <a:pPr lvl="2" algn="just"/>
            <a:r>
              <a:rPr lang="tr-TR" sz="2400" b="1" dirty="0">
                <a:latin typeface="Century Schoolbook" panose="02040604050505020304" pitchFamily="18" charset="0"/>
              </a:rPr>
              <a:t>Kapanma </a:t>
            </a:r>
            <a:r>
              <a:rPr lang="tr-TR" sz="2400" b="1" dirty="0" smtClean="0">
                <a:latin typeface="Century Schoolbook" panose="02040604050505020304" pitchFamily="18" charset="0"/>
              </a:rPr>
              <a:t>Onay</a:t>
            </a:r>
            <a:r>
              <a:rPr lang="tr-TR" sz="2400" dirty="0" smtClean="0">
                <a:latin typeface="Century Schoolbook" panose="02040604050505020304" pitchFamily="18" charset="0"/>
              </a:rPr>
              <a:t> Mahkeme ya da anlaşma sonucu murisin </a:t>
            </a:r>
            <a:r>
              <a:rPr lang="tr-TR" sz="2400" dirty="0">
                <a:latin typeface="Century Schoolbook" panose="02040604050505020304" pitchFamily="18" charset="0"/>
              </a:rPr>
              <a:t>üzerinde arazi kalmaması </a:t>
            </a:r>
            <a:r>
              <a:rPr lang="tr-TR" sz="2400" dirty="0" smtClean="0">
                <a:latin typeface="Century Schoolbook" panose="02040604050505020304" pitchFamily="18" charset="0"/>
              </a:rPr>
              <a:t>durumunda, murislerin </a:t>
            </a:r>
            <a:r>
              <a:rPr lang="tr-TR" sz="2400" dirty="0">
                <a:latin typeface="Century Schoolbook" panose="02040604050505020304" pitchFamily="18" charset="0"/>
              </a:rPr>
              <a:t>yönlendirildiği sayfadır. Sayfada taşınmaz varlığı kontrolü için Varis/Muris Arazi Göster, Durum Güncelle </a:t>
            </a:r>
            <a:r>
              <a:rPr lang="tr-TR" sz="2400" dirty="0" smtClean="0">
                <a:latin typeface="Century Schoolbook" panose="02040604050505020304" pitchFamily="18" charset="0"/>
              </a:rPr>
              <a:t>ve Detay </a:t>
            </a:r>
            <a:r>
              <a:rPr lang="tr-TR" sz="2400" dirty="0">
                <a:latin typeface="Century Schoolbook" panose="02040604050505020304" pitchFamily="18" charset="0"/>
              </a:rPr>
              <a:t>butonları yer </a:t>
            </a:r>
            <a:r>
              <a:rPr lang="tr-TR" sz="2400" dirty="0" smtClean="0">
                <a:latin typeface="Century Schoolbook" panose="02040604050505020304" pitchFamily="18" charset="0"/>
              </a:rPr>
              <a:t>almaktadır.</a:t>
            </a:r>
            <a:endParaRPr lang="tr-TR" sz="2400" dirty="0">
              <a:latin typeface="Century Schoolbook" panose="02040604050505020304" pitchFamily="18" charset="0"/>
            </a:endParaRPr>
          </a:p>
        </p:txBody>
      </p:sp>
      <p:pic>
        <p:nvPicPr>
          <p:cNvPr id="4" name="İçerik Yer Tutucusu 3"/>
          <p:cNvPicPr>
            <a:picLocks noGrp="1"/>
          </p:cNvPicPr>
          <p:nvPr>
            <p:ph idx="1"/>
          </p:nvPr>
        </p:nvPicPr>
        <p:blipFill>
          <a:blip r:embed="rId3" cstate="print"/>
          <a:srcRect/>
          <a:stretch>
            <a:fillRect/>
          </a:stretch>
        </p:blipFill>
        <p:spPr bwMode="auto">
          <a:xfrm>
            <a:off x="0" y="426492"/>
            <a:ext cx="12192000" cy="46675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Dikdörtgen 2"/>
          <p:cNvSpPr/>
          <p:nvPr/>
        </p:nvSpPr>
        <p:spPr>
          <a:xfrm>
            <a:off x="5864882" y="0"/>
            <a:ext cx="184731" cy="553998"/>
          </a:xfrm>
          <a:prstGeom prst="rect">
            <a:avLst/>
          </a:prstGeom>
        </p:spPr>
        <p:txBody>
          <a:bodyPr wrap="none">
            <a:spAutoFit/>
          </a:bodyPr>
          <a:lstStyle/>
          <a:p>
            <a:pPr algn="ctr"/>
            <a:endParaRPr lang="tr-TR" sz="3000" dirty="0"/>
          </a:p>
        </p:txBody>
      </p:sp>
      <p:sp>
        <p:nvSpPr>
          <p:cNvPr id="5" name="Yuvarlatılmış Dikdörtgen 4"/>
          <p:cNvSpPr/>
          <p:nvPr/>
        </p:nvSpPr>
        <p:spPr>
          <a:xfrm>
            <a:off x="0" y="-47769"/>
            <a:ext cx="2809165"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solidFill>
                  <a:schemeClr val="tx1"/>
                </a:solidFill>
                <a:latin typeface="Century Schoolbook" panose="02040604050505020304" pitchFamily="18" charset="0"/>
              </a:rPr>
              <a:t>KAPANMA </a:t>
            </a:r>
            <a:r>
              <a:rPr lang="tr-TR" sz="2000" b="1" dirty="0" smtClean="0">
                <a:solidFill>
                  <a:schemeClr val="tx1"/>
                </a:solidFill>
                <a:latin typeface="Century Schoolbook" panose="02040604050505020304" pitchFamily="18" charset="0"/>
              </a:rPr>
              <a:t>ONAYI</a:t>
            </a:r>
            <a:endParaRPr lang="tr-TR" sz="2000" dirty="0">
              <a:solidFill>
                <a:schemeClr val="tx1"/>
              </a:solidFill>
            </a:endParaRPr>
          </a:p>
        </p:txBody>
      </p:sp>
      <p:sp>
        <p:nvSpPr>
          <p:cNvPr id="10" name="Dikdörtgen 9"/>
          <p:cNvSpPr/>
          <p:nvPr/>
        </p:nvSpPr>
        <p:spPr>
          <a:xfrm>
            <a:off x="1404582" y="1888011"/>
            <a:ext cx="1078173" cy="2546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9854" y="3322022"/>
            <a:ext cx="1266683" cy="2673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0604310" y="3002506"/>
            <a:ext cx="859809" cy="3195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993875" y="3002506"/>
            <a:ext cx="859809" cy="3195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1859904" y="3002506"/>
            <a:ext cx="204718" cy="3195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37638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54591" y="5411449"/>
            <a:ext cx="955343" cy="4775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7" name="Yuvarlatılmış Dikdörtgen 6"/>
          <p:cNvSpPr/>
          <p:nvPr/>
        </p:nvSpPr>
        <p:spPr>
          <a:xfrm>
            <a:off x="54591" y="1255592"/>
            <a:ext cx="2333768" cy="33778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09182" y="1255593"/>
            <a:ext cx="11955438" cy="586855"/>
          </a:xfrm>
        </p:spPr>
        <p:txBody>
          <a:bodyPr>
            <a:normAutofit fontScale="90000"/>
          </a:bodyPr>
          <a:lstStyle/>
          <a:p>
            <a:pPr lvl="3" algn="just" rtl="0">
              <a:lnSpc>
                <a:spcPct val="90000"/>
              </a:lnSpc>
              <a:spcBef>
                <a:spcPct val="0"/>
              </a:spcBef>
            </a:pPr>
            <a:r>
              <a:rPr lang="tr-TR" sz="2200" b="1" dirty="0">
                <a:latin typeface="Century Schoolbook" panose="02040604050505020304" pitchFamily="18" charset="0"/>
              </a:rPr>
              <a:t>Durum </a:t>
            </a:r>
            <a:r>
              <a:rPr lang="tr-TR" sz="2200" b="1" dirty="0" smtClean="0">
                <a:latin typeface="Century Schoolbook" panose="02040604050505020304" pitchFamily="18" charset="0"/>
              </a:rPr>
              <a:t>Güncelle </a:t>
            </a:r>
            <a:r>
              <a:rPr lang="tr-TR" sz="2200" dirty="0">
                <a:latin typeface="Century Schoolbook" panose="02040604050505020304" pitchFamily="18" charset="0"/>
              </a:rPr>
              <a:t>Muris ile ilgili olarak, açıklama </a:t>
            </a:r>
            <a:r>
              <a:rPr lang="tr-TR" sz="2200" dirty="0" smtClean="0">
                <a:latin typeface="Century Schoolbook" panose="02040604050505020304" pitchFamily="18" charset="0"/>
              </a:rPr>
              <a:t>girilerek işlemin sonraki adımlara alınmasını </a:t>
            </a:r>
            <a:r>
              <a:rPr lang="tr-TR" sz="2200" dirty="0">
                <a:latin typeface="Century Schoolbook" panose="02040604050505020304" pitchFamily="18" charset="0"/>
              </a:rPr>
              <a:t>sağlayan butondur. </a:t>
            </a:r>
          </a:p>
        </p:txBody>
      </p:sp>
      <p:pic>
        <p:nvPicPr>
          <p:cNvPr id="4" name="İçerik Yer Tutucusu 3" descr="capture3DurumGuncellebut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817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Dikdörtgen 4"/>
          <p:cNvSpPr/>
          <p:nvPr/>
        </p:nvSpPr>
        <p:spPr>
          <a:xfrm>
            <a:off x="0" y="5411450"/>
            <a:ext cx="12192000" cy="1446550"/>
          </a:xfrm>
          <a:prstGeom prst="rect">
            <a:avLst/>
          </a:prstGeom>
        </p:spPr>
        <p:txBody>
          <a:bodyPr wrap="square">
            <a:spAutoFit/>
          </a:bodyPr>
          <a:lstStyle/>
          <a:p>
            <a:pPr algn="just"/>
            <a:r>
              <a:rPr lang="tr-TR" sz="2200" b="1" dirty="0" smtClean="0">
                <a:effectLst/>
                <a:latin typeface="Century Schoolbook" panose="02040604050505020304" pitchFamily="18" charset="0"/>
                <a:ea typeface="Times New Roman" panose="02020603050405020304" pitchFamily="18" charset="0"/>
              </a:rPr>
              <a:t>Detay </a:t>
            </a:r>
            <a:r>
              <a:rPr lang="tr-TR" sz="2200" dirty="0" smtClean="0">
                <a:effectLst/>
                <a:latin typeface="Century Schoolbook" panose="02040604050505020304" pitchFamily="18" charset="0"/>
                <a:ea typeface="Times New Roman" panose="02020603050405020304" pitchFamily="18" charset="0"/>
              </a:rPr>
              <a:t>Muris takibinin bitirilmesi için kapanma onayının girildiği bölümdür. Bu bölümde ilk adımda açılan buton içerisinden </a:t>
            </a:r>
            <a:r>
              <a:rPr lang="tr-TR" sz="2200" b="1" dirty="0" smtClean="0">
                <a:effectLst/>
                <a:latin typeface="Century Schoolbook" panose="02040604050505020304" pitchFamily="18" charset="0"/>
                <a:ea typeface="Times New Roman" panose="02020603050405020304" pitchFamily="18" charset="0"/>
              </a:rPr>
              <a:t>anlaşma durumu </a:t>
            </a:r>
            <a:r>
              <a:rPr lang="tr-TR" sz="2200" dirty="0" smtClean="0">
                <a:effectLst/>
                <a:latin typeface="Century Schoolbook" panose="02040604050505020304" pitchFamily="18" charset="0"/>
                <a:ea typeface="Times New Roman" panose="02020603050405020304" pitchFamily="18" charset="0"/>
              </a:rPr>
              <a:t>seçilir, ikinci adımda ise ekrana yansıyan anlaşma tiplerinden ilgili olan/olanlar işaretlenerek kaydedilir ve kişinin takibi sonlandırılır.</a:t>
            </a:r>
            <a:endParaRPr lang="tr-TR" sz="2200" dirty="0">
              <a:latin typeface="Century Schoolbook" panose="02040604050505020304" pitchFamily="18" charset="0"/>
            </a:endParaRPr>
          </a:p>
        </p:txBody>
      </p:sp>
      <p:pic>
        <p:nvPicPr>
          <p:cNvPr id="6" name="Resim 5" descr="kapanmaonay"/>
          <p:cNvPicPr/>
          <p:nvPr/>
        </p:nvPicPr>
        <p:blipFill>
          <a:blip r:embed="rId3">
            <a:extLst>
              <a:ext uri="{28A0092B-C50C-407E-A947-70E740481C1C}">
                <a14:useLocalDpi xmlns:a14="http://schemas.microsoft.com/office/drawing/2010/main" val="0"/>
              </a:ext>
            </a:extLst>
          </a:blip>
          <a:srcRect/>
          <a:stretch>
            <a:fillRect/>
          </a:stretch>
        </p:blipFill>
        <p:spPr bwMode="auto">
          <a:xfrm>
            <a:off x="0" y="1842449"/>
            <a:ext cx="12192000" cy="35690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72873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63773" y="5274858"/>
            <a:ext cx="2866030" cy="4981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163773" y="5131558"/>
            <a:ext cx="11873552" cy="1552407"/>
          </a:xfrm>
        </p:spPr>
        <p:txBody>
          <a:bodyPr>
            <a:noAutofit/>
          </a:bodyPr>
          <a:lstStyle/>
          <a:p>
            <a:pPr lvl="1" algn="just"/>
            <a:r>
              <a:rPr lang="tr-TR" sz="2200" dirty="0">
                <a:latin typeface="Century Schoolbook" panose="02040604050505020304" pitchFamily="18" charset="0"/>
              </a:rPr>
              <a:t/>
            </a:r>
            <a:br>
              <a:rPr lang="tr-TR" sz="2200" dirty="0">
                <a:latin typeface="Century Schoolbook" panose="02040604050505020304" pitchFamily="18" charset="0"/>
              </a:rPr>
            </a:br>
            <a:r>
              <a:rPr lang="tr-TR" sz="2200" b="1" dirty="0">
                <a:latin typeface="Century Schoolbook" panose="02040604050505020304" pitchFamily="18" charset="0"/>
              </a:rPr>
              <a:t>Arama </a:t>
            </a:r>
            <a:r>
              <a:rPr lang="tr-TR" sz="2200" b="1" dirty="0" smtClean="0">
                <a:latin typeface="Century Schoolbook" panose="02040604050505020304" pitchFamily="18" charset="0"/>
              </a:rPr>
              <a:t>Seçenekleri</a:t>
            </a:r>
            <a:r>
              <a:rPr lang="tr-TR" sz="2200" dirty="0" smtClean="0">
                <a:latin typeface="Century Schoolbook" panose="02040604050505020304" pitchFamily="18" charset="0"/>
              </a:rPr>
              <a:t> Bu bölümde il sorumluları yetkili olduğu ildeki tüm murisleri, ilçe sorumluları ise yetkili olduğu ilçedeki murisleri görebilmektedir. Muris arama işlemi, tek bir kişi için yapılabildiği gibi raporlama bölümünden tüm murisleri görmek de mümkündür.</a:t>
            </a:r>
            <a:endParaRPr lang="tr-TR" sz="2200" dirty="0">
              <a:latin typeface="Century Schoolbook" panose="02040604050505020304" pitchFamily="18" charset="0"/>
            </a:endParaRPr>
          </a:p>
        </p:txBody>
      </p:sp>
      <p:pic>
        <p:nvPicPr>
          <p:cNvPr id="4" name="İçerik Yer Tutucusu 3" descr="C:\Users\sinerji-dev12\AppData\Local\Microsoft\Windows\INetCache\Content.Word\mahlemeverilcek.png"/>
          <p:cNvPicPr>
            <a:picLocks noGrp="1"/>
          </p:cNvPicPr>
          <p:nvPr>
            <p:ph idx="1"/>
          </p:nvPr>
        </p:nvPicPr>
        <p:blipFill>
          <a:blip r:embed="rId2" cstate="print"/>
          <a:stretch>
            <a:fillRect/>
          </a:stretch>
        </p:blipFill>
        <p:spPr bwMode="auto">
          <a:xfrm>
            <a:off x="0" y="559557"/>
            <a:ext cx="12192000" cy="457200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Yuvarlatılmış Dikdörtgen 4"/>
          <p:cNvSpPr/>
          <p:nvPr/>
        </p:nvSpPr>
        <p:spPr>
          <a:xfrm>
            <a:off x="0" y="0"/>
            <a:ext cx="2838734" cy="55955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b="1" dirty="0" smtClean="0">
                <a:solidFill>
                  <a:schemeClr val="tx1"/>
                </a:solidFill>
              </a:rPr>
              <a:t>İNTİKAL TAMAMLANDI</a:t>
            </a:r>
            <a:endParaRPr lang="tr-TR" u="sng" dirty="0">
              <a:solidFill>
                <a:schemeClr val="tx1"/>
              </a:solidFill>
            </a:endParaRPr>
          </a:p>
        </p:txBody>
      </p:sp>
      <p:sp>
        <p:nvSpPr>
          <p:cNvPr id="7" name="Dikdörtgen 6"/>
          <p:cNvSpPr/>
          <p:nvPr/>
        </p:nvSpPr>
        <p:spPr>
          <a:xfrm>
            <a:off x="2456597" y="3744105"/>
            <a:ext cx="1528549" cy="7733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393892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75229" y="4920016"/>
            <a:ext cx="2809165" cy="37531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259306" y="4735773"/>
            <a:ext cx="11737075" cy="846161"/>
          </a:xfrm>
        </p:spPr>
        <p:txBody>
          <a:bodyPr>
            <a:noAutofit/>
          </a:bodyPr>
          <a:lstStyle/>
          <a:p>
            <a:pPr lvl="3" algn="just" rtl="0">
              <a:lnSpc>
                <a:spcPct val="90000"/>
              </a:lnSpc>
              <a:spcBef>
                <a:spcPct val="0"/>
              </a:spcBef>
            </a:pPr>
            <a:r>
              <a:rPr lang="tr-TR" sz="2400" b="1" dirty="0" smtClean="0">
                <a:latin typeface="Century Schoolbook" panose="02040604050505020304" pitchFamily="18" charset="0"/>
              </a:rPr>
              <a:t>Durum Güncelle</a:t>
            </a:r>
            <a:r>
              <a:rPr lang="tr-TR" sz="2400" dirty="0" smtClean="0">
                <a:latin typeface="Century Schoolbook" panose="02040604050505020304" pitchFamily="18" charset="0"/>
              </a:rPr>
              <a:t> Muris ile ilgili olarak, açıklama girilerek sonraki adımlara işlemin alınmasını sağlayan butondur.</a:t>
            </a:r>
            <a:endParaRPr lang="tr-TR" sz="2400" dirty="0"/>
          </a:p>
        </p:txBody>
      </p:sp>
      <p:pic>
        <p:nvPicPr>
          <p:cNvPr id="4" name="İçerik Yer Tutucusu 3" descr="C:\Users\sinerji-dev12\AppData\Local\Microsoft\Windows\INetCache\Content.Word\capture3DurumGuncellebuton.png"/>
          <p:cNvPicPr>
            <a:picLocks noGrp="1"/>
          </p:cNvPicPr>
          <p:nvPr>
            <p:ph idx="1"/>
          </p:nvPr>
        </p:nvPicPr>
        <p:blipFill>
          <a:blip r:embed="rId2" cstate="print"/>
          <a:srcRect/>
          <a:stretch>
            <a:fillRect/>
          </a:stretch>
        </p:blipFill>
        <p:spPr bwMode="auto">
          <a:xfrm>
            <a:off x="0" y="1837954"/>
            <a:ext cx="12192000" cy="187046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12408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buNone/>
            </a:pPr>
            <a:r>
              <a:rPr lang="tr-TR" dirty="0" smtClean="0"/>
              <a:t> </a:t>
            </a:r>
            <a:endParaRPr lang="tr-TR" dirty="0"/>
          </a:p>
        </p:txBody>
      </p:sp>
      <p:sp>
        <p:nvSpPr>
          <p:cNvPr id="4" name="Unvan 1"/>
          <p:cNvSpPr txBox="1">
            <a:spLocks/>
          </p:cNvSpPr>
          <p:nvPr/>
        </p:nvSpPr>
        <p:spPr>
          <a:xfrm>
            <a:off x="609600" y="70408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mtClean="0"/>
              <a:t> </a:t>
            </a:r>
            <a:endParaRPr lang="tr-TR" dirty="0"/>
          </a:p>
        </p:txBody>
      </p:sp>
      <p:sp>
        <p:nvSpPr>
          <p:cNvPr id="5" name="İçerik Yer Tutucusu 2"/>
          <p:cNvSpPr txBox="1">
            <a:spLocks/>
          </p:cNvSpPr>
          <p:nvPr/>
        </p:nvSpPr>
        <p:spPr>
          <a:xfrm>
            <a:off x="787021" y="2829727"/>
            <a:ext cx="10972800" cy="1575179"/>
          </a:xfrm>
          <a:prstGeom prst="rect">
            <a:avLst/>
          </a:prstGeom>
        </p:spPr>
        <p:txBody>
          <a:bodyPr vert="horz" numCol="1">
            <a:prstTxWarp prst="textInflate">
              <a:avLst>
                <a:gd name="adj" fmla="val 0"/>
              </a:avLst>
            </a:prstTxWarp>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tr-TR" b="1" smtClean="0">
                <a:ln/>
                <a:solidFill>
                  <a:schemeClr val="accent3"/>
                </a:solidFill>
                <a:effectLst>
                  <a:glow rad="228600">
                    <a:schemeClr val="accent2">
                      <a:satMod val="175000"/>
                      <a:alpha val="40000"/>
                    </a:schemeClr>
                  </a:glow>
                  <a:reflection blurRad="6350" stA="60000" endA="900" endPos="60000" dist="29997" dir="5400000" sy="-100000" algn="bl" rotWithShape="0"/>
                </a:effectLst>
              </a:rPr>
              <a:t> </a:t>
            </a:r>
            <a:r>
              <a:rPr lang="tr-TR" sz="11500" b="1" smtClean="0">
                <a:ln/>
                <a:solidFill>
                  <a:schemeClr val="accent3"/>
                </a:solidFill>
                <a:effectLst>
                  <a:glow rad="228600">
                    <a:schemeClr val="accent2">
                      <a:satMod val="175000"/>
                      <a:alpha val="40000"/>
                    </a:schemeClr>
                  </a:glow>
                  <a:reflection blurRad="6350" stA="60000" endA="900" endPos="60000" dist="29997" dir="5400000" sy="-100000" algn="bl" rotWithShape="0"/>
                </a:effectLst>
              </a:rPr>
              <a:t>TEŞEKKÜRLER</a:t>
            </a:r>
          </a:p>
          <a:p>
            <a:pPr marL="0" indent="0">
              <a:buFont typeface="Wingdings 2"/>
              <a:buNone/>
            </a:pPr>
            <a:endParaRPr lang="tr-TR" b="1" dirty="0">
              <a:ln/>
              <a:solidFill>
                <a:schemeClr val="accent3"/>
              </a:solidFill>
              <a:effectLst>
                <a:glow rad="228600">
                  <a:schemeClr val="accent2">
                    <a:satMod val="175000"/>
                    <a:alpha val="40000"/>
                  </a:schemeClr>
                </a:glow>
                <a:reflection blurRad="6350" stA="60000" endA="900" endPos="60000" dist="29997" dir="5400000" sy="-100000" algn="bl" rotWithShape="0"/>
              </a:effectLst>
            </a:endParaRPr>
          </a:p>
        </p:txBody>
      </p:sp>
    </p:spTree>
    <p:extLst>
      <p:ext uri="{BB962C8B-B14F-4D97-AF65-F5344CB8AC3E}">
        <p14:creationId xmlns:p14="http://schemas.microsoft.com/office/powerpoint/2010/main" val="38223136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390684"/>
          </a:xfrm>
        </p:spPr>
        <p:txBody>
          <a:bodyPr>
            <a:normAutofit fontScale="90000"/>
          </a:bodyPr>
          <a:lstStyle/>
          <a:p>
            <a:r>
              <a:rPr lang="tr-TR" dirty="0" smtClean="0"/>
              <a:t> </a:t>
            </a:r>
            <a:endParaRPr lang="tr-TR" dirty="0"/>
          </a:p>
        </p:txBody>
      </p:sp>
      <p:sp>
        <p:nvSpPr>
          <p:cNvPr id="3" name="İçerik Yer Tutucusu 2"/>
          <p:cNvSpPr>
            <a:spLocks noGrp="1"/>
          </p:cNvSpPr>
          <p:nvPr>
            <p:ph idx="1"/>
          </p:nvPr>
        </p:nvSpPr>
        <p:spPr>
          <a:xfrm>
            <a:off x="134472" y="1447801"/>
            <a:ext cx="11698137" cy="5235386"/>
          </a:xfrm>
        </p:spPr>
        <p:txBody>
          <a:bodyPr>
            <a:noAutofit/>
          </a:bodyPr>
          <a:lstStyle/>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Mahkemeye Verilecek: </a:t>
            </a:r>
            <a:r>
              <a:rPr lang="tr-TR" sz="2600" dirty="0" smtClean="0">
                <a:latin typeface="Century Schoolbook" panose="02040604050505020304" pitchFamily="18" charset="0"/>
              </a:rPr>
              <a:t>Yapılan tebligat sonrası üç </a:t>
            </a:r>
            <a:r>
              <a:rPr lang="tr-TR" sz="2600" dirty="0">
                <a:latin typeface="Century Schoolbook" panose="02040604050505020304" pitchFamily="18" charset="0"/>
              </a:rPr>
              <a:t>aylık resmi bekleme süresini </a:t>
            </a:r>
            <a:r>
              <a:rPr lang="tr-TR" sz="2600" dirty="0" smtClean="0">
                <a:latin typeface="Century Schoolbook" panose="02040604050505020304" pitchFamily="18" charset="0"/>
              </a:rPr>
              <a:t>dolduran, </a:t>
            </a:r>
            <a:r>
              <a:rPr lang="tr-TR" sz="2600" dirty="0">
                <a:latin typeface="Century Schoolbook" panose="02040604050505020304" pitchFamily="18" charset="0"/>
              </a:rPr>
              <a:t>TAKBİS (Taşınmaz varlığı) kontrolünde </a:t>
            </a:r>
            <a:r>
              <a:rPr lang="tr-TR" sz="2600" dirty="0" smtClean="0">
                <a:latin typeface="Century Schoolbook" panose="02040604050505020304" pitchFamily="18" charset="0"/>
              </a:rPr>
              <a:t>üzerinde </a:t>
            </a:r>
            <a:r>
              <a:rPr lang="tr-TR" sz="2600" dirty="0">
                <a:latin typeface="Century Schoolbook" panose="02040604050505020304" pitchFamily="18" charset="0"/>
              </a:rPr>
              <a:t>halen taşınmaz tespit edilenlerin listelendiği ve mahkeme sürecinin başlatılmasının gerektiğini belirten </a:t>
            </a:r>
            <a:r>
              <a:rPr lang="tr-TR" sz="2600"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Mahkeme Süreci:</a:t>
            </a:r>
            <a:r>
              <a:rPr lang="tr-TR" sz="2600" dirty="0">
                <a:latin typeface="Century Schoolbook" panose="02040604050505020304" pitchFamily="18" charset="0"/>
              </a:rPr>
              <a:t> Mahkemeye verilen kişilerin listelendiği </a:t>
            </a:r>
            <a:r>
              <a:rPr lang="tr-TR" sz="2600"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Mahkeme Bitti: </a:t>
            </a:r>
            <a:r>
              <a:rPr lang="tr-TR" sz="2600" dirty="0">
                <a:latin typeface="Century Schoolbook" panose="02040604050505020304" pitchFamily="18" charset="0"/>
              </a:rPr>
              <a:t>Mahkemesi sonuçlanan kişilerin listelendiği </a:t>
            </a:r>
            <a:r>
              <a:rPr lang="tr-TR" sz="2600"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Kapanma Onayı: </a:t>
            </a:r>
            <a:r>
              <a:rPr lang="tr-TR" sz="2600" dirty="0">
                <a:latin typeface="Century Schoolbook" panose="02040604050505020304" pitchFamily="18" charset="0"/>
              </a:rPr>
              <a:t>Yukarıdaki başlıklarda listelenen kişilerin varislerinin anlaşmaları durumunda işlemin sonlandırıldığı ve anlaşmanın nasıl olduğunun girilmesi gereken </a:t>
            </a:r>
            <a:r>
              <a:rPr lang="tr-TR" sz="2600" dirty="0" smtClean="0">
                <a:latin typeface="Century Schoolbook" panose="02040604050505020304" pitchFamily="18" charset="0"/>
              </a:rPr>
              <a:t>sayfadır.</a:t>
            </a:r>
          </a:p>
          <a:p>
            <a:pPr lvl="1" algn="just">
              <a:buFont typeface="Wingdings" panose="05000000000000000000" pitchFamily="2" charset="2"/>
              <a:buChar char="Ø"/>
            </a:pP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Schoolbook" panose="02040604050505020304" pitchFamily="18" charset="0"/>
              </a:rPr>
              <a:t>İntikal Tamamlandı: </a:t>
            </a:r>
            <a:r>
              <a:rPr lang="tr-TR" sz="2600" dirty="0">
                <a:latin typeface="Century Schoolbook" panose="02040604050505020304" pitchFamily="18" charset="0"/>
              </a:rPr>
              <a:t>Murisin üzerinde tarım arazisinin kalmadığını ve işleme alındığını belirten sayfadır.</a:t>
            </a:r>
          </a:p>
        </p:txBody>
      </p:sp>
      <p:sp>
        <p:nvSpPr>
          <p:cNvPr id="4" name="Dikdörtgen 3"/>
          <p:cNvSpPr/>
          <p:nvPr/>
        </p:nvSpPr>
        <p:spPr>
          <a:xfrm>
            <a:off x="1950224" y="592947"/>
            <a:ext cx="8066632" cy="735458"/>
          </a:xfrm>
          <a:prstGeom prst="rect">
            <a:avLst/>
          </a:prstGeom>
        </p:spPr>
        <p:txBody>
          <a:bodyPr wrap="none">
            <a:spAutoFit/>
          </a:bodyPr>
          <a:lstStyle/>
          <a:p>
            <a:pPr lvl="0" algn="ctr">
              <a:lnSpc>
                <a:spcPct val="115000"/>
              </a:lnSpc>
              <a:spcBef>
                <a:spcPct val="0"/>
              </a:spcBef>
              <a:spcAft>
                <a:spcPts val="0"/>
              </a:spcAft>
            </a:pPr>
            <a:r>
              <a:rPr lang="tr-TR" sz="4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t>TAMİTS İŞLEM BAŞLIKLARI</a:t>
            </a:r>
          </a:p>
        </p:txBody>
      </p:sp>
    </p:spTree>
    <p:extLst>
      <p:ext uri="{BB962C8B-B14F-4D97-AF65-F5344CB8AC3E}">
        <p14:creationId xmlns:p14="http://schemas.microsoft.com/office/powerpoint/2010/main" val="15049729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839" y="2470245"/>
            <a:ext cx="10972800" cy="1856096"/>
          </a:xfrm>
        </p:spPr>
        <p:txBody>
          <a:bodyPr>
            <a:noAutofit/>
          </a:bodyPr>
          <a:lstStyle/>
          <a:p>
            <a:pPr algn="ctr"/>
            <a:r>
              <a:rPr lang="tr-TR" sz="5400" dirty="0" smtClean="0"/>
              <a:t> </a:t>
            </a:r>
            <a:endParaRPr lang="tr-TR" sz="5400" dirty="0"/>
          </a:p>
        </p:txBody>
      </p:sp>
      <p:sp>
        <p:nvSpPr>
          <p:cNvPr id="3" name="Dikdörtgen 2"/>
          <p:cNvSpPr/>
          <p:nvPr/>
        </p:nvSpPr>
        <p:spPr>
          <a:xfrm>
            <a:off x="1787880" y="1643967"/>
            <a:ext cx="8752717" cy="3180679"/>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Bef>
                <a:spcPct val="0"/>
              </a:spcBef>
            </a:pPr>
            <a:r>
              <a:rPr lang="tr-TR" sz="6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t>TAMİTS VERİ GİRİŞ </a:t>
            </a:r>
          </a:p>
          <a:p>
            <a:pPr algn="ctr">
              <a:lnSpc>
                <a:spcPct val="115000"/>
              </a:lnSpc>
              <a:spcBef>
                <a:spcPct val="0"/>
              </a:spcBef>
            </a:pPr>
            <a:r>
              <a:rPr lang="tr-TR" sz="6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t>VE </a:t>
            </a:r>
            <a:br>
              <a:rPr lang="tr-TR" sz="6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br>
            <a:r>
              <a:rPr lang="tr-TR" sz="6000" b="1" dirty="0">
                <a:ln>
                  <a:solidFill>
                    <a:srgbClr val="002060"/>
                  </a:solidFill>
                </a:ln>
                <a:solidFill>
                  <a:schemeClr val="tx2"/>
                </a:solidFill>
                <a:effectLst>
                  <a:glow rad="101600">
                    <a:schemeClr val="accent3">
                      <a:satMod val="175000"/>
                      <a:alpha val="40000"/>
                    </a:schemeClr>
                  </a:glow>
                  <a:outerShdw blurRad="50800" dist="38100" dir="18900000" algn="bl" rotWithShape="0">
                    <a:prstClr val="black">
                      <a:alpha val="40000"/>
                    </a:prstClr>
                  </a:outerShdw>
                  <a:reflection blurRad="6350" stA="55000" endA="300" endPos="45500" dir="5400000" sy="-100000" algn="bl" rotWithShape="0"/>
                </a:effectLst>
                <a:latin typeface="Century Schoolbook" panose="02040604050505020304" pitchFamily="18" charset="0"/>
              </a:rPr>
              <a:t>KONTROL SÜRECİ</a:t>
            </a:r>
          </a:p>
        </p:txBody>
      </p:sp>
    </p:spTree>
    <p:extLst>
      <p:ext uri="{BB962C8B-B14F-4D97-AF65-F5344CB8AC3E}">
        <p14:creationId xmlns:p14="http://schemas.microsoft.com/office/powerpoint/2010/main" val="2174698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buNone/>
            </a:pPr>
            <a:r>
              <a:rPr lang="tr-TR" dirty="0" smtClean="0"/>
              <a:t> </a:t>
            </a:r>
            <a:endParaRPr lang="tr-TR" dirty="0"/>
          </a:p>
        </p:txBody>
      </p:sp>
      <p:pic>
        <p:nvPicPr>
          <p:cNvPr id="4" name="Resim 3" descr="G:\TÜMSİS\Kılavuz 2014\3.jpg"/>
          <p:cNvPicPr/>
          <p:nvPr/>
        </p:nvPicPr>
        <p:blipFill>
          <a:blip r:embed="rId2" cstate="print"/>
          <a:srcRect/>
          <a:stretch>
            <a:fillRect/>
          </a:stretch>
        </p:blipFill>
        <p:spPr bwMode="auto">
          <a:xfrm>
            <a:off x="0" y="0"/>
            <a:ext cx="12192000" cy="6959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
        <p:nvSpPr>
          <p:cNvPr id="5" name="İçerik Yer Tutucusu 2"/>
          <p:cNvSpPr txBox="1">
            <a:spLocks/>
          </p:cNvSpPr>
          <p:nvPr/>
        </p:nvSpPr>
        <p:spPr>
          <a:xfrm>
            <a:off x="1651380" y="1847088"/>
            <a:ext cx="5600131" cy="425127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lvl="1" indent="0">
              <a:buFont typeface="Wingdings 2"/>
              <a:buNone/>
            </a:pPr>
            <a:endParaRPr lang="tr-TR" smtClean="0">
              <a:latin typeface="Century Schoolbook" panose="02040604050505020304" pitchFamily="18" charset="0"/>
            </a:endParaRPr>
          </a:p>
          <a:p>
            <a:pPr marL="0" indent="0">
              <a:buFont typeface="Wingdings 2"/>
              <a:buNone/>
            </a:pPr>
            <a:endParaRPr lang="tr-TR" sz="2800" dirty="0">
              <a:latin typeface="Century" panose="02040604050505020304" pitchFamily="18" charset="0"/>
            </a:endParaRPr>
          </a:p>
        </p:txBody>
      </p:sp>
      <p:sp>
        <p:nvSpPr>
          <p:cNvPr id="6" name="Dikdörtgen 5"/>
          <p:cNvSpPr/>
          <p:nvPr/>
        </p:nvSpPr>
        <p:spPr>
          <a:xfrm>
            <a:off x="3048000" y="2851919"/>
            <a:ext cx="6096000" cy="275588"/>
          </a:xfrm>
          <a:prstGeom prst="rect">
            <a:avLst/>
          </a:prstGeom>
        </p:spPr>
        <p:txBody>
          <a:bodyPr>
            <a:spAutoFit/>
          </a:bodyPr>
          <a:lstStyle/>
          <a:p>
            <a:pPr marL="342900" lvl="0" indent="-342900" algn="just">
              <a:lnSpc>
                <a:spcPct val="115000"/>
              </a:lnSpc>
              <a:spcAft>
                <a:spcPts val="0"/>
              </a:spcAft>
              <a:buFont typeface="+mj-lt"/>
              <a:buAutoNum type="arabicPeriod"/>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791" y="4321044"/>
            <a:ext cx="1752409" cy="1481106"/>
          </a:xfrm>
          <a:prstGeom prst="rect">
            <a:avLst/>
          </a:prstGeom>
          <a:scene3d>
            <a:camera prst="orthographicFront"/>
            <a:lightRig rig="threePt" dir="t"/>
          </a:scene3d>
          <a:sp3d>
            <a:bevelB/>
          </a:sp3d>
        </p:spPr>
      </p:pic>
      <p:sp>
        <p:nvSpPr>
          <p:cNvPr id="8" name="Unvan 8"/>
          <p:cNvSpPr txBox="1">
            <a:spLocks/>
          </p:cNvSpPr>
          <p:nvPr/>
        </p:nvSpPr>
        <p:spPr>
          <a:xfrm>
            <a:off x="609600" y="70408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mtClean="0"/>
              <a:t> </a:t>
            </a:r>
            <a:endParaRPr lang="tr-TR" dirty="0"/>
          </a:p>
        </p:txBody>
      </p:sp>
      <p:sp>
        <p:nvSpPr>
          <p:cNvPr id="9" name="Dikdörtgen 8"/>
          <p:cNvSpPr/>
          <p:nvPr/>
        </p:nvSpPr>
        <p:spPr>
          <a:xfrm>
            <a:off x="6790441" y="1177998"/>
            <a:ext cx="146783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kullanıcı adı </a:t>
            </a:r>
          </a:p>
        </p:txBody>
      </p:sp>
      <p:sp>
        <p:nvSpPr>
          <p:cNvPr id="10" name="Dikdörtgen 9"/>
          <p:cNvSpPr/>
          <p:nvPr/>
        </p:nvSpPr>
        <p:spPr>
          <a:xfrm>
            <a:off x="1108196" y="253573"/>
            <a:ext cx="2823437" cy="559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11" name="Dikdörtgen 10"/>
          <p:cNvSpPr/>
          <p:nvPr/>
        </p:nvSpPr>
        <p:spPr>
          <a:xfrm>
            <a:off x="1108196" y="230136"/>
            <a:ext cx="2823437" cy="523220"/>
          </a:xfrm>
          <a:prstGeom prst="rect">
            <a:avLst/>
          </a:prstGeom>
        </p:spPr>
        <p:txBody>
          <a:bodyPr wrap="square">
            <a:spAutoFit/>
          </a:bodyPr>
          <a:lstStyle/>
          <a:p>
            <a:r>
              <a:rPr lang="tr-TR" sz="2800" b="1" dirty="0" smtClean="0"/>
              <a:t>tbs.tarsey.gov.tr</a:t>
            </a:r>
            <a:endParaRPr lang="tr-TR" b="1" dirty="0"/>
          </a:p>
        </p:txBody>
      </p:sp>
      <p:sp>
        <p:nvSpPr>
          <p:cNvPr id="12" name="Dikdörtgen 11"/>
          <p:cNvSpPr/>
          <p:nvPr/>
        </p:nvSpPr>
        <p:spPr>
          <a:xfrm>
            <a:off x="5208906" y="5830781"/>
            <a:ext cx="6678294" cy="4938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3" name="Resim 12"/>
          <p:cNvPicPr>
            <a:picLocks noChangeAspect="1"/>
          </p:cNvPicPr>
          <p:nvPr/>
        </p:nvPicPr>
        <p:blipFill>
          <a:blip r:embed="rId4"/>
          <a:stretch>
            <a:fillRect/>
          </a:stretch>
        </p:blipFill>
        <p:spPr>
          <a:xfrm>
            <a:off x="5137045" y="5830781"/>
            <a:ext cx="6822015" cy="493819"/>
          </a:xfrm>
          <a:prstGeom prst="rect">
            <a:avLst/>
          </a:prstGeom>
        </p:spPr>
      </p:pic>
      <p:cxnSp>
        <p:nvCxnSpPr>
          <p:cNvPr id="16" name="Düz Ok Bağlayıcısı 15"/>
          <p:cNvCxnSpPr/>
          <p:nvPr/>
        </p:nvCxnSpPr>
        <p:spPr>
          <a:xfrm>
            <a:off x="7077559" y="2002873"/>
            <a:ext cx="1180720" cy="1136762"/>
          </a:xfrm>
          <a:prstGeom prst="straightConnector1">
            <a:avLst/>
          </a:prstGeom>
          <a:ln>
            <a:solidFill>
              <a:srgbClr val="FF0000"/>
            </a:solidFill>
            <a:tailEnd type="triangle"/>
          </a:ln>
          <a:scene3d>
            <a:camera prst="orthographicFront"/>
            <a:lightRig rig="threePt" dir="t"/>
          </a:scene3d>
          <a:sp3d>
            <a:bevelT prst="angle"/>
          </a:sp3d>
        </p:spPr>
        <p:style>
          <a:lnRef idx="2">
            <a:schemeClr val="dk1"/>
          </a:lnRef>
          <a:fillRef idx="0">
            <a:schemeClr val="dk1"/>
          </a:fillRef>
          <a:effectRef idx="1">
            <a:schemeClr val="dk1"/>
          </a:effectRef>
          <a:fontRef idx="minor">
            <a:schemeClr val="tx1"/>
          </a:fontRef>
        </p:style>
      </p:cxnSp>
      <p:sp>
        <p:nvSpPr>
          <p:cNvPr id="17" name="Dikdörtgen 16"/>
          <p:cNvSpPr/>
          <p:nvPr/>
        </p:nvSpPr>
        <p:spPr>
          <a:xfrm>
            <a:off x="6772123" y="1633541"/>
            <a:ext cx="61087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a:t>şifre</a:t>
            </a:r>
          </a:p>
        </p:txBody>
      </p:sp>
      <p:cxnSp>
        <p:nvCxnSpPr>
          <p:cNvPr id="18" name="Düz Ok Bağlayıcısı 17"/>
          <p:cNvCxnSpPr>
            <a:stCxn id="9" idx="2"/>
          </p:cNvCxnSpPr>
          <p:nvPr/>
        </p:nvCxnSpPr>
        <p:spPr>
          <a:xfrm>
            <a:off x="7524360" y="1547330"/>
            <a:ext cx="768931" cy="1310915"/>
          </a:xfrm>
          <a:prstGeom prst="straightConnector1">
            <a:avLst/>
          </a:prstGeom>
          <a:ln>
            <a:solidFill>
              <a:srgbClr val="FF0000"/>
            </a:solidFill>
            <a:tailEnd type="triangle"/>
          </a:ln>
          <a:scene3d>
            <a:camera prst="orthographicFront"/>
            <a:lightRig rig="threePt" dir="t"/>
          </a:scene3d>
          <a:sp3d>
            <a:bevelT prst="angle"/>
          </a:sp3d>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80655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10"/>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23884" y="5227092"/>
            <a:ext cx="3060510" cy="49131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3" name="Yuvarlatılmış Dikdörtgen 2"/>
          <p:cNvSpPr/>
          <p:nvPr/>
        </p:nvSpPr>
        <p:spPr>
          <a:xfrm>
            <a:off x="1" y="0"/>
            <a:ext cx="3084393" cy="559557"/>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sp3d extrusionH="57150">
              <a:bevelT w="82550" h="38100" prst="coolSlant"/>
            </a:sp3d>
          </a:bodyPr>
          <a:lstStyle/>
          <a:p>
            <a:pPr algn="ctr"/>
            <a:endParaRPr lang="tr-TR" sz="2000" dirty="0">
              <a:latin typeface="Century Schoolbook" panose="02040604050505020304" pitchFamily="18" charset="0"/>
            </a:endParaRPr>
          </a:p>
        </p:txBody>
      </p:sp>
      <p:sp>
        <p:nvSpPr>
          <p:cNvPr id="2" name="Unvan 1"/>
          <p:cNvSpPr>
            <a:spLocks noGrp="1"/>
          </p:cNvSpPr>
          <p:nvPr>
            <p:ph type="title"/>
          </p:nvPr>
        </p:nvSpPr>
        <p:spPr>
          <a:xfrm>
            <a:off x="73357" y="5199796"/>
            <a:ext cx="12045286" cy="1528550"/>
          </a:xfrm>
        </p:spPr>
        <p:txBody>
          <a:bodyPr>
            <a:noAutofit/>
          </a:bodyPr>
          <a:lstStyle/>
          <a:p>
            <a:pPr lvl="1" algn="just"/>
            <a:r>
              <a:rPr lang="tr-TR" sz="2300" b="1" dirty="0" smtClean="0">
                <a:latin typeface="Century Schoolbook" panose="02040604050505020304" pitchFamily="18" charset="0"/>
              </a:rPr>
              <a:t/>
            </a:r>
            <a:br>
              <a:rPr lang="tr-TR" sz="2300" b="1" dirty="0" smtClean="0">
                <a:latin typeface="Century Schoolbook" panose="02040604050505020304" pitchFamily="18" charset="0"/>
              </a:rPr>
            </a:br>
            <a:r>
              <a:rPr lang="tr-TR" sz="2300" b="1" dirty="0" smtClean="0">
                <a:latin typeface="Century Schoolbook" panose="02040604050505020304" pitchFamily="18" charset="0"/>
              </a:rPr>
              <a:t>Arama Seçenekleri   </a:t>
            </a:r>
            <a:r>
              <a:rPr lang="tr-TR" sz="2300" dirty="0" smtClean="0">
                <a:latin typeface="Century Schoolbook" panose="02040604050505020304" pitchFamily="18" charset="0"/>
              </a:rPr>
              <a:t>Bu bölümde il sorumluları yetkili olduğu ildeki tüm murisleri, ilçe sorumluları ise yetkili olduğu ilçedeki murisleri görebilmektedir. </a:t>
            </a:r>
            <a:br>
              <a:rPr lang="tr-TR" sz="2300" dirty="0" smtClean="0">
                <a:latin typeface="Century Schoolbook" panose="02040604050505020304" pitchFamily="18" charset="0"/>
              </a:rPr>
            </a:br>
            <a:r>
              <a:rPr lang="tr-TR" sz="2300" dirty="0" smtClean="0">
                <a:latin typeface="Century Schoolbook" panose="02040604050505020304" pitchFamily="18" charset="0"/>
              </a:rPr>
              <a:t>Muris arama işlemi, tek bir kişi için yapılabildiği gibi raporlama bölümünden tüm murisleri görmek de mümkündür.</a:t>
            </a:r>
            <a:endParaRPr lang="tr-TR" sz="2300" dirty="0">
              <a:latin typeface="Century Schoolbook" panose="02040604050505020304" pitchFamily="18" charset="0"/>
            </a:endParaRPr>
          </a:p>
        </p:txBody>
      </p:sp>
      <p:pic>
        <p:nvPicPr>
          <p:cNvPr id="6" name="İçerik Yer Tutucusu 5" descr="capture1Search"/>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521266"/>
            <a:ext cx="12192000" cy="45992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Dikdörtgen 3"/>
          <p:cNvSpPr/>
          <p:nvPr/>
        </p:nvSpPr>
        <p:spPr>
          <a:xfrm>
            <a:off x="238528" y="56949"/>
            <a:ext cx="2746265" cy="400110"/>
          </a:xfrm>
          <a:prstGeom prst="rect">
            <a:avLst/>
          </a:prstGeom>
          <a:scene3d>
            <a:camera prst="orthographicFront"/>
            <a:lightRig rig="threePt" dir="t"/>
          </a:scene3d>
          <a:sp3d>
            <a:bevelT w="114300" prst="artDeco"/>
          </a:sp3d>
        </p:spPr>
        <p:txBody>
          <a:bodyPr wrap="none">
            <a:spAutoFit/>
          </a:bodyPr>
          <a:lstStyle/>
          <a:p>
            <a:r>
              <a:rPr lang="tr-TR" sz="2000" b="1" dirty="0">
                <a:latin typeface="Century Schoolbook" panose="02040604050505020304" pitchFamily="18" charset="0"/>
              </a:rPr>
              <a:t>GENEL BİLGİLER </a:t>
            </a:r>
            <a:endParaRPr lang="tr-TR" sz="2000" dirty="0"/>
          </a:p>
        </p:txBody>
      </p:sp>
      <p:sp>
        <p:nvSpPr>
          <p:cNvPr id="11" name="Dikdörtgen 10"/>
          <p:cNvSpPr/>
          <p:nvPr/>
        </p:nvSpPr>
        <p:spPr>
          <a:xfrm>
            <a:off x="23884" y="1016616"/>
            <a:ext cx="1613847" cy="299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787857" y="1140030"/>
            <a:ext cx="1296538" cy="3202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730956" y="4175330"/>
            <a:ext cx="1310943" cy="4601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a:off x="1787857" y="1558436"/>
            <a:ext cx="0" cy="35621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072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7892" y="5613400"/>
            <a:ext cx="2418308" cy="419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197892" y="5500048"/>
            <a:ext cx="11796215" cy="1228299"/>
          </a:xfrm>
        </p:spPr>
        <p:txBody>
          <a:bodyPr>
            <a:noAutofit/>
          </a:bodyPr>
          <a:lstStyle/>
          <a:p>
            <a:pPr lvl="2" algn="just"/>
            <a:r>
              <a:rPr lang="tr-TR" sz="2400" b="1" dirty="0" smtClean="0">
                <a:latin typeface="Century Schoolbook" panose="02040604050505020304" pitchFamily="18" charset="0"/>
              </a:rPr>
              <a:t>Genel Bilgiler  </a:t>
            </a:r>
            <a:r>
              <a:rPr lang="tr-TR" sz="2400" dirty="0" smtClean="0">
                <a:latin typeface="Century Schoolbook" panose="02040604050505020304" pitchFamily="18" charset="0"/>
              </a:rPr>
              <a:t>MERNİS </a:t>
            </a:r>
            <a:r>
              <a:rPr lang="tr-TR" sz="2400" dirty="0">
                <a:latin typeface="Century Schoolbook" panose="02040604050505020304" pitchFamily="18" charset="0"/>
              </a:rPr>
              <a:t>servisi tarafından </a:t>
            </a:r>
            <a:r>
              <a:rPr lang="tr-TR" sz="2400" dirty="0" smtClean="0">
                <a:latin typeface="Century Schoolbook" panose="02040604050505020304" pitchFamily="18" charset="0"/>
              </a:rPr>
              <a:t>sağlanan ve </a:t>
            </a:r>
            <a:r>
              <a:rPr lang="tr-TR" sz="2400" dirty="0">
                <a:latin typeface="Century Schoolbook" panose="02040604050505020304" pitchFamily="18" charset="0"/>
              </a:rPr>
              <a:t>hayatını kaybeden kişilerin listelendiği </a:t>
            </a:r>
            <a:r>
              <a:rPr lang="tr-TR" sz="2400" dirty="0" smtClean="0">
                <a:latin typeface="Century Schoolbook" panose="02040604050505020304" pitchFamily="18" charset="0"/>
              </a:rPr>
              <a:t>bölümdür. </a:t>
            </a:r>
            <a:r>
              <a:rPr lang="tr-TR" sz="2400" dirty="0">
                <a:latin typeface="Century Schoolbook" panose="02040604050505020304" pitchFamily="18" charset="0"/>
              </a:rPr>
              <a:t>Bu bölümde takibe alınan kişilerin hangi aşamada olduğu </a:t>
            </a:r>
            <a:r>
              <a:rPr lang="tr-TR" sz="2400" dirty="0" smtClean="0">
                <a:latin typeface="Century Schoolbook" panose="02040604050505020304" pitchFamily="18" charset="0"/>
              </a:rPr>
              <a:t>görüntülenebilmektedir.</a:t>
            </a:r>
            <a:endParaRPr lang="tr-TR" sz="2400" dirty="0">
              <a:latin typeface="Century Schoolbook" panose="02040604050505020304" pitchFamily="18" charset="0"/>
            </a:endParaRPr>
          </a:p>
        </p:txBody>
      </p:sp>
      <p:pic>
        <p:nvPicPr>
          <p:cNvPr id="4" name="İçerik Yer Tutucusu 3" descr="capture2Genelbilg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90867"/>
          </a:xfrm>
          <a:prstGeom prst="rect">
            <a:avLst/>
          </a:prstGeom>
          <a:noFill/>
          <a:ln>
            <a:noFill/>
          </a:ln>
          <a:effectLst>
            <a:outerShdw blurRad="190500" dist="228600" dir="2700000" algn="ctr">
              <a:srgbClr val="000000">
                <a:alpha val="30000"/>
              </a:srgbClr>
            </a:outerShdw>
            <a:softEdge rad="0"/>
          </a:effectLst>
          <a:scene3d>
            <a:camera prst="orthographicFront">
              <a:rot lat="0" lon="0" rev="0"/>
            </a:camera>
            <a:lightRig rig="glow" dir="t">
              <a:rot lat="0" lon="0" rev="4800000"/>
            </a:lightRig>
          </a:scene3d>
          <a:sp3d prstMaterial="matte">
            <a:bevelT w="127000" h="63500"/>
          </a:sp3d>
        </p:spPr>
      </p:pic>
      <p:sp>
        <p:nvSpPr>
          <p:cNvPr id="6" name="Dikdörtgen 5"/>
          <p:cNvSpPr/>
          <p:nvPr/>
        </p:nvSpPr>
        <p:spPr>
          <a:xfrm>
            <a:off x="0" y="549007"/>
            <a:ext cx="1574800" cy="2637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37246" y="1160060"/>
            <a:ext cx="967854" cy="224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5561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177800" y="5882186"/>
            <a:ext cx="2415276" cy="42971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203200" y="5786650"/>
            <a:ext cx="11785600" cy="806655"/>
          </a:xfrm>
        </p:spPr>
        <p:txBody>
          <a:bodyPr>
            <a:noAutofit/>
          </a:bodyPr>
          <a:lstStyle/>
          <a:p>
            <a:pPr lvl="3" algn="just" rtl="0">
              <a:lnSpc>
                <a:spcPct val="90000"/>
              </a:lnSpc>
              <a:spcBef>
                <a:spcPct val="0"/>
              </a:spcBef>
            </a:pPr>
            <a:r>
              <a:rPr lang="tr-TR" sz="2400" dirty="0">
                <a:latin typeface="Century Schoolbook" panose="02040604050505020304" pitchFamily="18" charset="0"/>
              </a:rPr>
              <a:t/>
            </a:r>
            <a:br>
              <a:rPr lang="tr-TR" sz="2400" dirty="0">
                <a:latin typeface="Century Schoolbook" panose="02040604050505020304" pitchFamily="18" charset="0"/>
              </a:rPr>
            </a:br>
            <a:r>
              <a:rPr lang="tr-TR" sz="2000" b="1" dirty="0" smtClean="0">
                <a:latin typeface="Century Schoolbook" panose="02040604050505020304" pitchFamily="18" charset="0"/>
              </a:rPr>
              <a:t>Durum Güncelle</a:t>
            </a:r>
            <a:r>
              <a:rPr lang="tr-TR" sz="2000" dirty="0" smtClean="0">
                <a:latin typeface="Century Schoolbook" panose="02040604050505020304" pitchFamily="18" charset="0"/>
              </a:rPr>
              <a:t>  </a:t>
            </a:r>
            <a:r>
              <a:rPr lang="tr-TR" sz="2400" dirty="0" smtClean="0">
                <a:latin typeface="Century Schoolbook" panose="02040604050505020304" pitchFamily="18" charset="0"/>
              </a:rPr>
              <a:t>Murisle ilgili açıklama girilerek, sonraki adımlara işlemin alınmasını sağlayan butondur.</a:t>
            </a:r>
            <a:endParaRPr lang="tr-TR" sz="2400" dirty="0">
              <a:latin typeface="Century Schoolbook" panose="02040604050505020304" pitchFamily="18" charset="0"/>
            </a:endParaRPr>
          </a:p>
        </p:txBody>
      </p:sp>
      <p:pic>
        <p:nvPicPr>
          <p:cNvPr id="4" name="İçerik Yer Tutucusu 3" descr="capture3DurumGuncellebut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944"/>
            <a:ext cx="12192000" cy="1241944"/>
          </a:xfrm>
          <a:prstGeom prst="rect">
            <a:avLst/>
          </a:prstGeom>
          <a:noFill/>
          <a:ln>
            <a:noFill/>
          </a:ln>
          <a:scene3d>
            <a:camera prst="orthographicFront"/>
            <a:lightRig rig="threePt" dir="t"/>
          </a:scene3d>
          <a:sp3d>
            <a:bevelT prst="angle"/>
          </a:sp3d>
        </p:spPr>
      </p:pic>
      <p:pic>
        <p:nvPicPr>
          <p:cNvPr id="5" name="Resim 4" descr="capture4OperasyonEkran"/>
          <p:cNvPicPr/>
          <p:nvPr/>
        </p:nvPicPr>
        <p:blipFill>
          <a:blip r:embed="rId3">
            <a:extLst>
              <a:ext uri="{28A0092B-C50C-407E-A947-70E740481C1C}">
                <a14:useLocalDpi xmlns:a14="http://schemas.microsoft.com/office/drawing/2010/main" val="0"/>
              </a:ext>
            </a:extLst>
          </a:blip>
          <a:srcRect/>
          <a:stretch>
            <a:fillRect/>
          </a:stretch>
        </p:blipFill>
        <p:spPr bwMode="auto">
          <a:xfrm>
            <a:off x="0" y="1378424"/>
            <a:ext cx="12192000" cy="440822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7" name="Düz Bağlayıcı 6"/>
          <p:cNvCxnSpPr/>
          <p:nvPr/>
        </p:nvCxnSpPr>
        <p:spPr>
          <a:xfrm flipV="1">
            <a:off x="2593075" y="941696"/>
            <a:ext cx="7656394" cy="982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368489" y="1637733"/>
            <a:ext cx="2224586" cy="382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76544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ayinBitisTarihi xmlns="1ed0bb3a-1551-442d-a94c-51b9d2505051">2016-12-08T07:12:25+00:00</YayinBitisTarihi>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A95B000D666F98498A1C62BF22BDD819" ma:contentTypeVersion="1" ma:contentTypeDescription="Yeni belge oluşturun." ma:contentTypeScope="" ma:versionID="c1a270035aecfccfeb790fe0de980b60">
  <xsd:schema xmlns:xsd="http://www.w3.org/2001/XMLSchema" xmlns:xs="http://www.w3.org/2001/XMLSchema" xmlns:p="http://schemas.microsoft.com/office/2006/metadata/properties" xmlns:ns2="1ed0bb3a-1551-442d-a94c-51b9d2505051" targetNamespace="http://schemas.microsoft.com/office/2006/metadata/properties" ma:root="true" ma:fieldsID="46cb2ece0f5f708d40ce3818b3fb6037" ns2:_="">
    <xsd:import namespace="1ed0bb3a-1551-442d-a94c-51b9d2505051"/>
    <xsd:element name="properties">
      <xsd:complexType>
        <xsd:sequence>
          <xsd:element name="documentManagement">
            <xsd:complexType>
              <xsd:all>
                <xsd:element ref="ns2:YayinBitisTarihi"/>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0bb3a-1551-442d-a94c-51b9d2505051" elementFormDefault="qualified">
    <xsd:import namespace="http://schemas.microsoft.com/office/2006/documentManagement/types"/>
    <xsd:import namespace="http://schemas.microsoft.com/office/infopath/2007/PartnerControls"/>
    <xsd:element name="YayinBitisTarihi" ma:index="8"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E464B-9901-4BC4-B6FD-F240C81E04CB}"/>
</file>

<file path=customXml/itemProps2.xml><?xml version="1.0" encoding="utf-8"?>
<ds:datastoreItem xmlns:ds="http://schemas.openxmlformats.org/officeDocument/2006/customXml" ds:itemID="{C28F489D-0B7D-4745-8EC7-8B8A38A4745B}"/>
</file>

<file path=customXml/itemProps3.xml><?xml version="1.0" encoding="utf-8"?>
<ds:datastoreItem xmlns:ds="http://schemas.openxmlformats.org/officeDocument/2006/customXml" ds:itemID="{2D3C4733-5899-430E-8BA1-D3C5477A7698}"/>
</file>

<file path=docProps/app.xml><?xml version="1.0" encoding="utf-8"?>
<Properties xmlns="http://schemas.openxmlformats.org/officeDocument/2006/extended-properties" xmlns:vt="http://schemas.openxmlformats.org/officeDocument/2006/docPropsVTypes">
  <Template>Slice</Template>
  <TotalTime>1012</TotalTime>
  <Words>1082</Words>
  <Application>Microsoft Office PowerPoint</Application>
  <PresentationFormat>Geniş ekran</PresentationFormat>
  <Paragraphs>80</Paragraphs>
  <Slides>34</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Calibri</vt:lpstr>
      <vt:lpstr>Century</vt:lpstr>
      <vt:lpstr>Century Schoolbook</vt:lpstr>
      <vt:lpstr>Constantia</vt:lpstr>
      <vt:lpstr>Times New Roman</vt:lpstr>
      <vt:lpstr>Wingdings</vt:lpstr>
      <vt:lpstr>Wingdings 2</vt:lpstr>
      <vt:lpstr>Akış</vt:lpstr>
      <vt:lpstr> </vt:lpstr>
      <vt:lpstr>TANIM VE KAPSAM</vt:lpstr>
      <vt:lpstr> </vt:lpstr>
      <vt:lpstr> </vt:lpstr>
      <vt:lpstr> </vt:lpstr>
      <vt:lpstr> </vt:lpstr>
      <vt:lpstr> Arama Seçenekleri   Bu bölümde il sorumluları yetkili olduğu ildeki tüm murisleri, ilçe sorumluları ise yetkili olduğu ilçedeki murisleri görebilmektedir.  Muris arama işlemi, tek bir kişi için yapılabildiği gibi raporlama bölümünden tüm murisleri görmek de mümkündür.</vt:lpstr>
      <vt:lpstr>Genel Bilgiler  MERNİS servisi tarafından sağlanan ve hayatını kaybeden kişilerin listelendiği bölümdür. Bu bölümde takibe alınan kişilerin hangi aşamada olduğu görüntülenebilmektedir.</vt:lpstr>
      <vt:lpstr> Durum Güncelle  Murisle ilgili açıklama girilerek, sonraki adımlara işlemin alınmasını sağlayan butondur.</vt:lpstr>
      <vt:lpstr>Beklemedeki Murisler TAKBİS (Taşınmaz varlığı) kontrolü yapılarak, tarım arazisi olan kişilerin listelendiği ve ölüm tarihinden sonra bir yıl bekletildiği sayfadır.</vt:lpstr>
      <vt:lpstr>Durum Güncelle  Muris ile ilgili olarak, açıklama girilerek sonraki adımlara işlemin alınmasını sağlayan butondur.</vt:lpstr>
      <vt:lpstr>Operasyon: Murisin detay bilgilerinin görüntülendiği sayfadır. Bu sayfada; Murise varis eklenebilir ve çıkartılabilir. </vt:lpstr>
      <vt:lpstr> Arama Seçenekleri Bu bölümde il sorumluları yetkili olduğu ildeki tüm murisleri, ilçe sorumluları ise yetkili olduğu ilçedeki murisleri görebilmektedir. Muris arama işlemi, tek bir kişi için yapılabildiği gibi raporlama bölümünden tüm murisleri görmek de mümkündür.</vt:lpstr>
      <vt:lpstr>Tebligat Yapılacaklar Beklemedeki murisler sayfasında bir yıl bekleme süresini dolduranların TAKBİS (Taşınmaz varlığı) kontrolü yapılır. Üzerinde tarım arazisi tespit edilenler listelenir, eğer kişi üzerinde taşınmaz kalmamış ise son kontrol için başka bir adıma otomatik olarak yönlendirilir ve yönlendirilen sayfada taşınmaz devrinin uygun yapılıp yapılmadığı kontrol edilir. Eğer TAKBİS (Taşınmaz varlığı) kontrolünde gözüken taşınmaz, tarım arazisi değilse Durum Güncelle butonu ile başka adıma alınır.</vt:lpstr>
      <vt:lpstr>Durum Güncelle Muris ile ilgili olarak, açıklama girilerek sonraki adımlara işlemin alınmasını sağlayan butondur.</vt:lpstr>
      <vt:lpstr>Tebligat Detay Varisler bölümünde hazırlanan ve gönderimi yapılan tebligatların varislere ulaşmaması ve başka bir tebligat yolu ile yapılacak tebligat için kullanılacak olan sayfadır. Ayrıca sayfada bulunan tebligat sonrası resmi süre başlangıç tarihinin her iki durumda da girilmesi gerekmektedir. İlgili bilgiler girildikten sonra kayıt işlemi yapılmalıdır. Ayrıca sayfada kullanılabilecek resmi belgelerin yüklenilebileceği butonlar da bulunmaktadır. </vt:lpstr>
      <vt:lpstr>Varisler   Murisin varislerinin görüntülendiği sayfadır. </vt:lpstr>
      <vt:lpstr>Varisler sayfasında varislere özel tebligatların hazırlanacağı buton bulunmaktadır. Tebligat Hazırla butonu, ilgili varise gönderilecek olan tebligatı hazırlar. Resmi yolla mirastan men olan kişilerin tebligattan çıkartılacağı buton bulunmaktadır. Ayrıca özel durumlarda ya da varisin hayatını kaybetmesi durumunda, varisin varislerine ulaşılabilmesi için Mirasçı Bul butonu bulunmaktadır. Bu buton ile varisin varislerine erişim sağlanabilir ve murisin varisleri listesine kişi eklenebilir. Ek olarak varislerin adreslerine ulaşılabileceği Adres Göster butonu da sayfada yer almaktadır.</vt:lpstr>
      <vt:lpstr>Murisin Arazileri Murisin arazilerinin görüntülendiği sayfadır. Bu sayfada murisin arazi varlığı kontrol edilir.</vt:lpstr>
      <vt:lpstr> Arazi Konumu  Murisin arazileri sayfasında bulunan arazi konumu butonuna basıldığında yukarıdaki gibi ilgili taşınmazın uydu görüntüsüne ulaşılır. </vt:lpstr>
      <vt:lpstr>Başka Bir İl’e ve İlçe’ye Atma İsteği Murisin görüntülenen ilçede işlem yapılması tarım arazisi varlığına göre uygun değilse gerekli açıklama girilir, Kaydet butonu ile girilen açıklama kaydedilerek Genel Müdürlük Sistem sorumlusuna yönlendirilir.</vt:lpstr>
      <vt:lpstr>Tebligat Yapıldı Alıcılara tebligatın yapıldığı ve üç aylık yasal intikal süresi için kişinin bekletildiği saftadır. Üç aylık resmi işlem süresi sonunda TAKBİS (Taşınmaz varlığı) kontrolü yapılır. Kişi üzerinde tarım arazisi var ise bir sonraki adıma, eğer kalmadı ise kişinin son kontrol için başka bir adıma otomatik olarak yönlendirilir ve yönlendirilen sayfada taşınmaz devrinin uygun yapılıp yapılmadığının kontrolü yapılır.</vt:lpstr>
      <vt:lpstr>Mahkemeye Verilecek Tebligat yapılarak üç aylık resmi bekleme süresi sonrası yapılan TAKBİS (Taşınmaz varlığı) kontrolünde, kişi üzerinde halen taşınmaz tespit edilenlerin listelendiği ve mahkeme sürecinin başlatılmasının gerektiğini belirten sayfadır.</vt:lpstr>
      <vt:lpstr>Operasyon: Mahkeme sürecinin takip edilebilmesi için mahkeme esas numarası ile resmi evrakların yüklenebildiği sayfadan oluşmaktadır. Sayfaya mahkeme adı ile açıklama bilgileri mutlaka girilmelidir. </vt:lpstr>
      <vt:lpstr>Mahkeme Süreci Mahkemeye verilen kişilerin listelendiği sayfadır. Mahkeme sonucunun, karar numarasının ve resmi evrakın girilebileceği alanlardan oluşmaktadır. Bu alanlara erişim, detay sayfasına giriş ile sağlanmaktadır.</vt:lpstr>
      <vt:lpstr>Mahkeme Bitti  Mahkemesi sonuçlanan kişilerin listelendiği sayfadır. </vt:lpstr>
      <vt:lpstr>Detay Bilgisi:  Muris ile ilgili olarak;                                                                    Varisler   Murisin varislerinin görüntülendiği ayrıca murisin arazileri ile ilgili olarak varislerin arazi varlığının kontrolünün yapılabileceği arazi göster butonunun bulunduğu sayfadan oluşmaktadır. </vt:lpstr>
      <vt:lpstr>Murisin Tapudaki Arazileri  Murisin TAKBİS (Taşınmaz varlığı) sorgusu ile üzerinde arazi olup olmadığının sorgulanabileceği sayfadır. </vt:lpstr>
      <vt:lpstr>Murisin Vefatından Önceki Arazileri Murisin hayatını kaybetmeden önceki arazi varlığının kayıt edildiği sayfadır. </vt:lpstr>
      <vt:lpstr>Kapanma Onay Mahkeme ya da anlaşma sonucu murisin üzerinde arazi kalmaması durumunda, murislerin yönlendirildiği sayfadır. Sayfada taşınmaz varlığı kontrolü için Varis/Muris Arazi Göster, Durum Güncelle ve Detay butonları yer almaktadır.</vt:lpstr>
      <vt:lpstr>Durum Güncelle Muris ile ilgili olarak, açıklama girilerek işlemin sonraki adımlara alınmasını sağlayan butondur. </vt:lpstr>
      <vt:lpstr> Arama Seçenekleri Bu bölümde il sorumluları yetkili olduğu ildeki tüm murisleri, ilçe sorumluları ise yetkili olduğu ilçedeki murisleri görebilmektedir. Muris arama işlemi, tek bir kişi için yapılabildiği gibi raporlama bölümünden tüm murisleri görmek de mümkündür.</vt:lpstr>
      <vt:lpstr>Durum Güncelle Muris ile ilgili olarak, açıklama girilerek sonraki adımlara işlemin alınmasını sağlayan butondur.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Fatih</dc:creator>
  <cp:lastModifiedBy>Microsoft</cp:lastModifiedBy>
  <cp:revision>144</cp:revision>
  <dcterms:created xsi:type="dcterms:W3CDTF">2015-12-03T08:42:44Z</dcterms:created>
  <dcterms:modified xsi:type="dcterms:W3CDTF">2015-12-07T07:45:44Z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0x010100A95B000D666F98498A1C62BF22BDD819</vt:lpwstr>
  </property>
</Properties>
</file>